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omments/comment1.xml" ContentType="application/vnd.openxmlformats-officedocument.presentationml.comments+xml"/>
  <Override PartName="/ppt/notesSlides/notesSlide4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123"/>
  </p:notesMasterIdLst>
  <p:sldIdLst>
    <p:sldId id="256" r:id="rId2"/>
    <p:sldId id="281" r:id="rId3"/>
    <p:sldId id="515" r:id="rId4"/>
    <p:sldId id="282" r:id="rId5"/>
    <p:sldId id="516" r:id="rId6"/>
    <p:sldId id="517" r:id="rId7"/>
    <p:sldId id="485" r:id="rId8"/>
    <p:sldId id="518" r:id="rId9"/>
    <p:sldId id="519" r:id="rId10"/>
    <p:sldId id="520" r:id="rId11"/>
    <p:sldId id="268" r:id="rId12"/>
    <p:sldId id="521" r:id="rId13"/>
    <p:sldId id="522" r:id="rId14"/>
    <p:sldId id="487" r:id="rId15"/>
    <p:sldId id="488" r:id="rId16"/>
    <p:sldId id="489" r:id="rId17"/>
    <p:sldId id="513" r:id="rId18"/>
    <p:sldId id="491" r:id="rId19"/>
    <p:sldId id="492" r:id="rId20"/>
    <p:sldId id="493" r:id="rId21"/>
    <p:sldId id="494" r:id="rId22"/>
    <p:sldId id="495" r:id="rId23"/>
    <p:sldId id="327" r:id="rId24"/>
    <p:sldId id="330" r:id="rId25"/>
    <p:sldId id="290" r:id="rId26"/>
    <p:sldId id="496" r:id="rId27"/>
    <p:sldId id="497" r:id="rId28"/>
    <p:sldId id="498" r:id="rId29"/>
    <p:sldId id="499" r:id="rId30"/>
    <p:sldId id="505" r:id="rId31"/>
    <p:sldId id="506" r:id="rId32"/>
    <p:sldId id="507" r:id="rId33"/>
    <p:sldId id="509" r:id="rId34"/>
    <p:sldId id="510" r:id="rId35"/>
    <p:sldId id="511" r:id="rId36"/>
    <p:sldId id="500" r:id="rId37"/>
    <p:sldId id="501" r:id="rId38"/>
    <p:sldId id="504" r:id="rId39"/>
    <p:sldId id="512" r:id="rId40"/>
    <p:sldId id="502" r:id="rId41"/>
    <p:sldId id="503" r:id="rId42"/>
    <p:sldId id="486" r:id="rId43"/>
    <p:sldId id="484" r:id="rId44"/>
    <p:sldId id="514" r:id="rId45"/>
    <p:sldId id="342" r:id="rId46"/>
    <p:sldId id="414" r:id="rId47"/>
    <p:sldId id="416" r:id="rId48"/>
    <p:sldId id="415" r:id="rId49"/>
    <p:sldId id="417" r:id="rId50"/>
    <p:sldId id="419" r:id="rId51"/>
    <p:sldId id="418" r:id="rId52"/>
    <p:sldId id="420" r:id="rId53"/>
    <p:sldId id="404" r:id="rId54"/>
    <p:sldId id="421" r:id="rId55"/>
    <p:sldId id="455" r:id="rId56"/>
    <p:sldId id="480" r:id="rId57"/>
    <p:sldId id="422" r:id="rId58"/>
    <p:sldId id="413" r:id="rId59"/>
    <p:sldId id="423" r:id="rId60"/>
    <p:sldId id="424" r:id="rId61"/>
    <p:sldId id="426" r:id="rId62"/>
    <p:sldId id="412" r:id="rId63"/>
    <p:sldId id="427" r:id="rId64"/>
    <p:sldId id="411" r:id="rId65"/>
    <p:sldId id="428" r:id="rId66"/>
    <p:sldId id="429" r:id="rId67"/>
    <p:sldId id="430" r:id="rId68"/>
    <p:sldId id="431" r:id="rId69"/>
    <p:sldId id="432" r:id="rId70"/>
    <p:sldId id="433" r:id="rId71"/>
    <p:sldId id="434" r:id="rId72"/>
    <p:sldId id="435" r:id="rId73"/>
    <p:sldId id="456" r:id="rId74"/>
    <p:sldId id="457" r:id="rId75"/>
    <p:sldId id="458" r:id="rId76"/>
    <p:sldId id="459" r:id="rId77"/>
    <p:sldId id="460" r:id="rId78"/>
    <p:sldId id="437" r:id="rId79"/>
    <p:sldId id="438" r:id="rId80"/>
    <p:sldId id="439" r:id="rId81"/>
    <p:sldId id="462" r:id="rId82"/>
    <p:sldId id="463" r:id="rId83"/>
    <p:sldId id="440" r:id="rId84"/>
    <p:sldId id="465" r:id="rId85"/>
    <p:sldId id="466" r:id="rId86"/>
    <p:sldId id="467" r:id="rId87"/>
    <p:sldId id="468" r:id="rId88"/>
    <p:sldId id="469" r:id="rId89"/>
    <p:sldId id="470" r:id="rId90"/>
    <p:sldId id="471" r:id="rId91"/>
    <p:sldId id="472" r:id="rId92"/>
    <p:sldId id="481" r:id="rId93"/>
    <p:sldId id="473" r:id="rId94"/>
    <p:sldId id="474" r:id="rId95"/>
    <p:sldId id="475" r:id="rId96"/>
    <p:sldId id="476" r:id="rId97"/>
    <p:sldId id="477" r:id="rId98"/>
    <p:sldId id="464" r:id="rId99"/>
    <p:sldId id="441" r:id="rId100"/>
    <p:sldId id="478" r:id="rId101"/>
    <p:sldId id="483" r:id="rId102"/>
    <p:sldId id="451" r:id="rId103"/>
    <p:sldId id="453" r:id="rId104"/>
    <p:sldId id="353" r:id="rId105"/>
    <p:sldId id="442" r:id="rId106"/>
    <p:sldId id="443" r:id="rId107"/>
    <p:sldId id="444" r:id="rId108"/>
    <p:sldId id="445" r:id="rId109"/>
    <p:sldId id="446" r:id="rId110"/>
    <p:sldId id="447" r:id="rId111"/>
    <p:sldId id="448" r:id="rId112"/>
    <p:sldId id="449" r:id="rId113"/>
    <p:sldId id="354" r:id="rId114"/>
    <p:sldId id="355" r:id="rId115"/>
    <p:sldId id="356" r:id="rId116"/>
    <p:sldId id="357" r:id="rId117"/>
    <p:sldId id="450" r:id="rId118"/>
    <p:sldId id="358" r:id="rId119"/>
    <p:sldId id="452" r:id="rId120"/>
    <p:sldId id="454" r:id="rId121"/>
    <p:sldId id="479" r:id="rId122"/>
  </p:sldIdLst>
  <p:sldSz cx="9144000" cy="6858000" type="screen4x3"/>
  <p:notesSz cx="7099300" cy="10234613"/>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208" userDrawn="1">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24" roundtripDataSignature="AMtx7mgyo99CwwP1J1frdZZebcpI5qcHo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nes Brosso" initials="IB" lastIdx="1" clrIdx="0">
    <p:extLst>
      <p:ext uri="{19B8F6BF-5375-455C-9EA6-DF929625EA0E}">
        <p15:presenceInfo xmlns:p15="http://schemas.microsoft.com/office/powerpoint/2012/main" userId="2717287859a7d7c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47" autoAdjust="0"/>
    <p:restoredTop sz="94660"/>
  </p:normalViewPr>
  <p:slideViewPr>
    <p:cSldViewPr snapToGrid="0">
      <p:cViewPr varScale="1">
        <p:scale>
          <a:sx n="73" d="100"/>
          <a:sy n="73" d="100"/>
        </p:scale>
        <p:origin x="1266" y="78"/>
      </p:cViewPr>
      <p:guideLst>
        <p:guide orient="horz" pos="2208"/>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3224"/>
        <p:guide pos="2236"/>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customschemas.google.com/relationships/presentationmetadata" Target="metadata"/><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microsoft.com/office/2016/11/relationships/changesInfo" Target="changesInfos/changesInfo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nes Brosso" userId="2717287859a7d7cd" providerId="LiveId" clId="{651C8409-0937-493D-9A0B-87F8DBA1FCD6}"/>
    <pc:docChg chg="modSld">
      <pc:chgData name="Ines Brosso" userId="2717287859a7d7cd" providerId="LiveId" clId="{651C8409-0937-493D-9A0B-87F8DBA1FCD6}" dt="2023-09-11T21:27:27.326" v="11" actId="20577"/>
      <pc:docMkLst>
        <pc:docMk/>
      </pc:docMkLst>
      <pc:sldChg chg="modSp mod">
        <pc:chgData name="Ines Brosso" userId="2717287859a7d7cd" providerId="LiveId" clId="{651C8409-0937-493D-9A0B-87F8DBA1FCD6}" dt="2023-09-11T21:27:27.326" v="11" actId="20577"/>
        <pc:sldMkLst>
          <pc:docMk/>
          <pc:sldMk cId="0" sldId="256"/>
        </pc:sldMkLst>
        <pc:spChg chg="mod">
          <ac:chgData name="Ines Brosso" userId="2717287859a7d7cd" providerId="LiveId" clId="{651C8409-0937-493D-9A0B-87F8DBA1FCD6}" dt="2023-09-11T21:27:27.326" v="11" actId="20577"/>
          <ac:spMkLst>
            <pc:docMk/>
            <pc:sldMk cId="0" sldId="256"/>
            <ac:spMk id="27" creationId="{00000000-0000-0000-0000-000000000000}"/>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1-03-22T07:51:26.041" idx="1">
    <p:pos x="10" y="10"/>
    <p:text/>
    <p:extLst>
      <p:ext uri="{C676402C-5697-4E1C-873F-D02D1690AC5C}">
        <p15:threadingInfo xmlns:p15="http://schemas.microsoft.com/office/powerpoint/2012/main" timeZoneBias="1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76363" cy="511731"/>
          </a:xfrm>
          <a:prstGeom prst="rect">
            <a:avLst/>
          </a:prstGeom>
          <a:noFill/>
          <a:ln>
            <a:noFill/>
          </a:ln>
        </p:spPr>
        <p:txBody>
          <a:bodyPr spcFirstLastPara="1" wrap="square" lIns="99025" tIns="49500" rIns="99025" bIns="49500" anchor="t"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021294" y="0"/>
            <a:ext cx="3076363" cy="511731"/>
          </a:xfrm>
          <a:prstGeom prst="rect">
            <a:avLst/>
          </a:prstGeom>
          <a:noFill/>
          <a:ln>
            <a:noFill/>
          </a:ln>
        </p:spPr>
        <p:txBody>
          <a:bodyPr spcFirstLastPara="1" wrap="square" lIns="99025" tIns="49500" rIns="99025" bIns="49500" anchor="t" anchorCtr="0">
            <a:noAutofit/>
          </a:bodyPr>
          <a:lstStyle>
            <a:lvl1pPr marR="0" lvl="0" algn="r"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721106"/>
            <a:ext cx="3076363" cy="511731"/>
          </a:xfrm>
          <a:prstGeom prst="rect">
            <a:avLst/>
          </a:prstGeom>
          <a:noFill/>
          <a:ln>
            <a:noFill/>
          </a:ln>
        </p:spPr>
        <p:txBody>
          <a:bodyPr spcFirstLastPara="1" wrap="square" lIns="99025" tIns="49500" rIns="99025" bIns="49500" anchor="b"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021294" y="9721106"/>
            <a:ext cx="3076363" cy="511731"/>
          </a:xfrm>
          <a:prstGeom prst="rect">
            <a:avLst/>
          </a:prstGeom>
          <a:noFill/>
          <a:ln>
            <a:noFill/>
          </a:ln>
        </p:spPr>
        <p:txBody>
          <a:bodyPr spcFirstLastPara="1" wrap="square" lIns="99025" tIns="49500" rIns="99025" bIns="49500" anchor="b" anchorCtr="0">
            <a:noAutofit/>
          </a:bodyPr>
          <a:lstStyle/>
          <a:p>
            <a:pPr marL="0" marR="0" lvl="0" indent="0" algn="r" rtl="0">
              <a:spcBef>
                <a:spcPts val="0"/>
              </a:spcBef>
              <a:spcAft>
                <a:spcPts val="0"/>
              </a:spcAft>
              <a:buNone/>
            </a:pPr>
            <a:fld id="{00000000-1234-1234-1234-123412341234}" type="slidenum">
              <a:rPr lang="pt-BR" sz="1300" b="0" i="0" u="none" strike="noStrike" cap="none">
                <a:solidFill>
                  <a:schemeClr val="dk1"/>
                </a:solidFill>
                <a:latin typeface="Calibri"/>
                <a:ea typeface="Calibri"/>
                <a:cs typeface="Calibri"/>
                <a:sym typeface="Calibri"/>
              </a:rPr>
              <a:t>‹#›</a:t>
            </a:fld>
            <a:endParaRPr sz="13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txBox="1">
            <a:spLocks noGrp="1"/>
          </p:cNvSpPr>
          <p:nvPr>
            <p:ph type="body" idx="1"/>
          </p:nvPr>
        </p:nvSpPr>
        <p:spPr>
          <a:xfrm>
            <a:off x="709930" y="4861441"/>
            <a:ext cx="5679440" cy="4605576"/>
          </a:xfrm>
          <a:prstGeom prst="rect">
            <a:avLst/>
          </a:prstGeom>
        </p:spPr>
        <p:txBody>
          <a:bodyPr spcFirstLastPara="1" wrap="square" lIns="99025" tIns="49500" rIns="99025" bIns="49500" anchor="t" anchorCtr="0">
            <a:normAutofit/>
          </a:bodyPr>
          <a:lstStyle/>
          <a:p>
            <a:pPr marL="0" lvl="0" indent="0" algn="l" rtl="0">
              <a:spcBef>
                <a:spcPts val="0"/>
              </a:spcBef>
              <a:spcAft>
                <a:spcPts val="0"/>
              </a:spcAft>
              <a:buNone/>
            </a:pPr>
            <a:endParaRPr/>
          </a:p>
        </p:txBody>
      </p:sp>
      <p:sp>
        <p:nvSpPr>
          <p:cNvPr id="25" name="Google Shape;25;p1: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txBox="1">
            <a:spLocks noGrp="1"/>
          </p:cNvSpPr>
          <p:nvPr>
            <p:ph type="body" idx="1"/>
          </p:nvPr>
        </p:nvSpPr>
        <p:spPr>
          <a:xfrm>
            <a:off x="709930" y="4861441"/>
            <a:ext cx="5679440" cy="4605576"/>
          </a:xfrm>
          <a:prstGeom prst="rect">
            <a:avLst/>
          </a:prstGeom>
        </p:spPr>
        <p:txBody>
          <a:bodyPr spcFirstLastPara="1" wrap="square" lIns="99025" tIns="49500" rIns="99025" bIns="49500" anchor="t" anchorCtr="0">
            <a:normAutofit/>
          </a:bodyPr>
          <a:lstStyle/>
          <a:p>
            <a:pPr marL="0" lvl="0" indent="0" algn="l" rtl="0">
              <a:spcBef>
                <a:spcPts val="0"/>
              </a:spcBef>
              <a:spcAft>
                <a:spcPts val="0"/>
              </a:spcAft>
              <a:buNone/>
            </a:pPr>
            <a:endParaRPr/>
          </a:p>
        </p:txBody>
      </p:sp>
      <p:sp>
        <p:nvSpPr>
          <p:cNvPr id="25" name="Google Shape;25;p1: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779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txBox="1">
            <a:spLocks noGrp="1"/>
          </p:cNvSpPr>
          <p:nvPr>
            <p:ph type="body" idx="1"/>
          </p:nvPr>
        </p:nvSpPr>
        <p:spPr>
          <a:xfrm>
            <a:off x="709930" y="4861441"/>
            <a:ext cx="5679440" cy="4605576"/>
          </a:xfrm>
          <a:prstGeom prst="rect">
            <a:avLst/>
          </a:prstGeom>
        </p:spPr>
        <p:txBody>
          <a:bodyPr spcFirstLastPara="1" wrap="square" lIns="99025" tIns="49500" rIns="99025" bIns="49500" anchor="t" anchorCtr="0">
            <a:normAutofit/>
          </a:bodyPr>
          <a:lstStyle/>
          <a:p>
            <a:pPr marL="0" lvl="0" indent="0" algn="l" rtl="0">
              <a:spcBef>
                <a:spcPts val="0"/>
              </a:spcBef>
              <a:spcAft>
                <a:spcPts val="0"/>
              </a:spcAft>
              <a:buNone/>
            </a:pPr>
            <a:endParaRPr/>
          </a:p>
        </p:txBody>
      </p:sp>
      <p:sp>
        <p:nvSpPr>
          <p:cNvPr id="25" name="Google Shape;25;p1: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1671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txBox="1">
            <a:spLocks noGrp="1"/>
          </p:cNvSpPr>
          <p:nvPr>
            <p:ph type="body" idx="1"/>
          </p:nvPr>
        </p:nvSpPr>
        <p:spPr>
          <a:xfrm>
            <a:off x="709930" y="4861441"/>
            <a:ext cx="5679440" cy="4605576"/>
          </a:xfrm>
          <a:prstGeom prst="rect">
            <a:avLst/>
          </a:prstGeom>
        </p:spPr>
        <p:txBody>
          <a:bodyPr spcFirstLastPara="1" wrap="square" lIns="99025" tIns="49500" rIns="99025" bIns="49500" anchor="t" anchorCtr="0">
            <a:normAutofit/>
          </a:bodyPr>
          <a:lstStyle/>
          <a:p>
            <a:pPr marL="0" lvl="0" indent="0" algn="l" rtl="0">
              <a:spcBef>
                <a:spcPts val="0"/>
              </a:spcBef>
              <a:spcAft>
                <a:spcPts val="0"/>
              </a:spcAft>
              <a:buNone/>
            </a:pPr>
            <a:endParaRPr/>
          </a:p>
        </p:txBody>
      </p:sp>
      <p:sp>
        <p:nvSpPr>
          <p:cNvPr id="25" name="Google Shape;25;p1: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46721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214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1156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87184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92946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48367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82678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8088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txBox="1">
            <a:spLocks noGrp="1"/>
          </p:cNvSpPr>
          <p:nvPr>
            <p:ph type="body" idx="1"/>
          </p:nvPr>
        </p:nvSpPr>
        <p:spPr>
          <a:xfrm>
            <a:off x="709930" y="4861441"/>
            <a:ext cx="5679440" cy="4605576"/>
          </a:xfrm>
          <a:prstGeom prst="rect">
            <a:avLst/>
          </a:prstGeom>
        </p:spPr>
        <p:txBody>
          <a:bodyPr spcFirstLastPara="1" wrap="square" lIns="99025" tIns="49500" rIns="99025" bIns="49500" anchor="t" anchorCtr="0">
            <a:normAutofit/>
          </a:bodyPr>
          <a:lstStyle/>
          <a:p>
            <a:pPr marL="0" lvl="0" indent="0" algn="l" rtl="0">
              <a:spcBef>
                <a:spcPts val="0"/>
              </a:spcBef>
              <a:spcAft>
                <a:spcPts val="0"/>
              </a:spcAft>
              <a:buNone/>
            </a:pPr>
            <a:endParaRPr/>
          </a:p>
        </p:txBody>
      </p:sp>
      <p:sp>
        <p:nvSpPr>
          <p:cNvPr id="25" name="Google Shape;25;p1: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62598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txBox="1">
            <a:spLocks noGrp="1"/>
          </p:cNvSpPr>
          <p:nvPr>
            <p:ph type="body" idx="1"/>
          </p:nvPr>
        </p:nvSpPr>
        <p:spPr>
          <a:xfrm>
            <a:off x="709930" y="4861441"/>
            <a:ext cx="5679440" cy="4605576"/>
          </a:xfrm>
          <a:prstGeom prst="rect">
            <a:avLst/>
          </a:prstGeom>
        </p:spPr>
        <p:txBody>
          <a:bodyPr spcFirstLastPara="1" wrap="square" lIns="99025" tIns="49500" rIns="99025" bIns="49500" anchor="t" anchorCtr="0">
            <a:normAutofit/>
          </a:bodyPr>
          <a:lstStyle/>
          <a:p>
            <a:pPr marL="0" lvl="0" indent="0" algn="l" rtl="0">
              <a:spcBef>
                <a:spcPts val="0"/>
              </a:spcBef>
              <a:spcAft>
                <a:spcPts val="0"/>
              </a:spcAft>
              <a:buNone/>
            </a:pPr>
            <a:endParaRPr/>
          </a:p>
        </p:txBody>
      </p:sp>
      <p:sp>
        <p:nvSpPr>
          <p:cNvPr id="25" name="Google Shape;25;p1: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72758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txBox="1">
            <a:spLocks noGrp="1"/>
          </p:cNvSpPr>
          <p:nvPr>
            <p:ph type="body" idx="1"/>
          </p:nvPr>
        </p:nvSpPr>
        <p:spPr>
          <a:xfrm>
            <a:off x="709930" y="4861441"/>
            <a:ext cx="5679440" cy="4605576"/>
          </a:xfrm>
          <a:prstGeom prst="rect">
            <a:avLst/>
          </a:prstGeom>
        </p:spPr>
        <p:txBody>
          <a:bodyPr spcFirstLastPara="1" wrap="square" lIns="99025" tIns="49500" rIns="99025" bIns="49500" anchor="t" anchorCtr="0">
            <a:normAutofit/>
          </a:bodyPr>
          <a:lstStyle/>
          <a:p>
            <a:pPr marL="0" lvl="0" indent="0" algn="l" rtl="0">
              <a:spcBef>
                <a:spcPts val="0"/>
              </a:spcBef>
              <a:spcAft>
                <a:spcPts val="0"/>
              </a:spcAft>
              <a:buNone/>
            </a:pPr>
            <a:endParaRPr/>
          </a:p>
        </p:txBody>
      </p:sp>
      <p:sp>
        <p:nvSpPr>
          <p:cNvPr id="25" name="Google Shape;25;p1: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3111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txBox="1">
            <a:spLocks noGrp="1"/>
          </p:cNvSpPr>
          <p:nvPr>
            <p:ph type="body" idx="1"/>
          </p:nvPr>
        </p:nvSpPr>
        <p:spPr>
          <a:xfrm>
            <a:off x="709930" y="4861441"/>
            <a:ext cx="5679440" cy="4605576"/>
          </a:xfrm>
          <a:prstGeom prst="rect">
            <a:avLst/>
          </a:prstGeom>
        </p:spPr>
        <p:txBody>
          <a:bodyPr spcFirstLastPara="1" wrap="square" lIns="99025" tIns="49500" rIns="99025" bIns="49500" anchor="t" anchorCtr="0">
            <a:normAutofit/>
          </a:bodyPr>
          <a:lstStyle/>
          <a:p>
            <a:pPr marL="0" lvl="0" indent="0" algn="l" rtl="0">
              <a:spcBef>
                <a:spcPts val="0"/>
              </a:spcBef>
              <a:spcAft>
                <a:spcPts val="0"/>
              </a:spcAft>
              <a:buNone/>
            </a:pPr>
            <a:endParaRPr/>
          </a:p>
        </p:txBody>
      </p:sp>
      <p:sp>
        <p:nvSpPr>
          <p:cNvPr id="25" name="Google Shape;25;p1: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50742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txBox="1">
            <a:spLocks noGrp="1"/>
          </p:cNvSpPr>
          <p:nvPr>
            <p:ph type="body" idx="1"/>
          </p:nvPr>
        </p:nvSpPr>
        <p:spPr>
          <a:xfrm>
            <a:off x="709930" y="4861441"/>
            <a:ext cx="5679440" cy="4605576"/>
          </a:xfrm>
          <a:prstGeom prst="rect">
            <a:avLst/>
          </a:prstGeom>
        </p:spPr>
        <p:txBody>
          <a:bodyPr spcFirstLastPara="1" wrap="square" lIns="99025" tIns="49500" rIns="99025" bIns="49500" anchor="t" anchorCtr="0">
            <a:normAutofit/>
          </a:bodyPr>
          <a:lstStyle/>
          <a:p>
            <a:pPr marL="0" lvl="0" indent="0" algn="l" rtl="0">
              <a:spcBef>
                <a:spcPts val="0"/>
              </a:spcBef>
              <a:spcAft>
                <a:spcPts val="0"/>
              </a:spcAft>
              <a:buNone/>
            </a:pPr>
            <a:endParaRPr/>
          </a:p>
        </p:txBody>
      </p:sp>
      <p:sp>
        <p:nvSpPr>
          <p:cNvPr id="25" name="Google Shape;25;p1: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7224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txBox="1">
            <a:spLocks noGrp="1"/>
          </p:cNvSpPr>
          <p:nvPr>
            <p:ph type="body" idx="1"/>
          </p:nvPr>
        </p:nvSpPr>
        <p:spPr>
          <a:xfrm>
            <a:off x="709930" y="4861441"/>
            <a:ext cx="5679440" cy="4605576"/>
          </a:xfrm>
          <a:prstGeom prst="rect">
            <a:avLst/>
          </a:prstGeom>
        </p:spPr>
        <p:txBody>
          <a:bodyPr spcFirstLastPara="1" wrap="square" lIns="99025" tIns="49500" rIns="99025" bIns="49500" anchor="t" anchorCtr="0">
            <a:normAutofit/>
          </a:bodyPr>
          <a:lstStyle/>
          <a:p>
            <a:pPr marL="0" lvl="0" indent="0" algn="l" rtl="0">
              <a:spcBef>
                <a:spcPts val="0"/>
              </a:spcBef>
              <a:spcAft>
                <a:spcPts val="0"/>
              </a:spcAft>
              <a:buNone/>
            </a:pPr>
            <a:endParaRPr/>
          </a:p>
        </p:txBody>
      </p:sp>
      <p:sp>
        <p:nvSpPr>
          <p:cNvPr id="25" name="Google Shape;25;p1: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7667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txBox="1">
            <a:spLocks noGrp="1"/>
          </p:cNvSpPr>
          <p:nvPr>
            <p:ph type="body" idx="1"/>
          </p:nvPr>
        </p:nvSpPr>
        <p:spPr>
          <a:xfrm>
            <a:off x="709930" y="4861441"/>
            <a:ext cx="5679440" cy="4605576"/>
          </a:xfrm>
          <a:prstGeom prst="rect">
            <a:avLst/>
          </a:prstGeom>
        </p:spPr>
        <p:txBody>
          <a:bodyPr spcFirstLastPara="1" wrap="square" lIns="99025" tIns="49500" rIns="99025" bIns="49500" anchor="t" anchorCtr="0">
            <a:normAutofit/>
          </a:bodyPr>
          <a:lstStyle/>
          <a:p>
            <a:pPr marL="0" lvl="0" indent="0" algn="l" rtl="0">
              <a:spcBef>
                <a:spcPts val="0"/>
              </a:spcBef>
              <a:spcAft>
                <a:spcPts val="0"/>
              </a:spcAft>
              <a:buNone/>
            </a:pPr>
            <a:endParaRPr/>
          </a:p>
        </p:txBody>
      </p:sp>
      <p:sp>
        <p:nvSpPr>
          <p:cNvPr id="25" name="Google Shape;25;p1: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2538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txBox="1">
            <a:spLocks noGrp="1"/>
          </p:cNvSpPr>
          <p:nvPr>
            <p:ph type="body" idx="1"/>
          </p:nvPr>
        </p:nvSpPr>
        <p:spPr>
          <a:xfrm>
            <a:off x="709930" y="4861441"/>
            <a:ext cx="5679440" cy="4605576"/>
          </a:xfrm>
          <a:prstGeom prst="rect">
            <a:avLst/>
          </a:prstGeom>
        </p:spPr>
        <p:txBody>
          <a:bodyPr spcFirstLastPara="1" wrap="square" lIns="99025" tIns="49500" rIns="99025" bIns="49500" anchor="t" anchorCtr="0">
            <a:normAutofit/>
          </a:bodyPr>
          <a:lstStyle/>
          <a:p>
            <a:pPr marL="0" lvl="0" indent="0" algn="l" rtl="0">
              <a:spcBef>
                <a:spcPts val="0"/>
              </a:spcBef>
              <a:spcAft>
                <a:spcPts val="0"/>
              </a:spcAft>
              <a:buNone/>
            </a:pPr>
            <a:endParaRPr/>
          </a:p>
        </p:txBody>
      </p:sp>
      <p:sp>
        <p:nvSpPr>
          <p:cNvPr id="25" name="Google Shape;25;p1: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24503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txBox="1">
            <a:spLocks noGrp="1"/>
          </p:cNvSpPr>
          <p:nvPr>
            <p:ph type="body" idx="1"/>
          </p:nvPr>
        </p:nvSpPr>
        <p:spPr>
          <a:xfrm>
            <a:off x="709930" y="4861441"/>
            <a:ext cx="5679440" cy="4605576"/>
          </a:xfrm>
          <a:prstGeom prst="rect">
            <a:avLst/>
          </a:prstGeom>
        </p:spPr>
        <p:txBody>
          <a:bodyPr spcFirstLastPara="1" wrap="square" lIns="99025" tIns="49500" rIns="99025" bIns="49500" anchor="t" anchorCtr="0">
            <a:normAutofit/>
          </a:bodyPr>
          <a:lstStyle/>
          <a:p>
            <a:pPr marL="0" lvl="0" indent="0" algn="l" rtl="0">
              <a:spcBef>
                <a:spcPts val="0"/>
              </a:spcBef>
              <a:spcAft>
                <a:spcPts val="0"/>
              </a:spcAft>
              <a:buNone/>
            </a:pPr>
            <a:endParaRPr/>
          </a:p>
        </p:txBody>
      </p:sp>
      <p:sp>
        <p:nvSpPr>
          <p:cNvPr id="25" name="Google Shape;25;p1: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45848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txBox="1">
            <a:spLocks noGrp="1"/>
          </p:cNvSpPr>
          <p:nvPr>
            <p:ph type="body" idx="1"/>
          </p:nvPr>
        </p:nvSpPr>
        <p:spPr>
          <a:xfrm>
            <a:off x="709930" y="4861441"/>
            <a:ext cx="5679440" cy="4605576"/>
          </a:xfrm>
          <a:prstGeom prst="rect">
            <a:avLst/>
          </a:prstGeom>
        </p:spPr>
        <p:txBody>
          <a:bodyPr spcFirstLastPara="1" wrap="square" lIns="99025" tIns="49500" rIns="99025" bIns="49500" anchor="t" anchorCtr="0">
            <a:normAutofit/>
          </a:bodyPr>
          <a:lstStyle/>
          <a:p>
            <a:pPr marL="0" lvl="0" indent="0" algn="l" rtl="0">
              <a:spcBef>
                <a:spcPts val="0"/>
              </a:spcBef>
              <a:spcAft>
                <a:spcPts val="0"/>
              </a:spcAft>
              <a:buNone/>
            </a:pPr>
            <a:endParaRPr/>
          </a:p>
        </p:txBody>
      </p:sp>
      <p:sp>
        <p:nvSpPr>
          <p:cNvPr id="25" name="Google Shape;25;p1: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513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txBox="1">
            <a:spLocks noGrp="1"/>
          </p:cNvSpPr>
          <p:nvPr>
            <p:ph type="body" idx="1"/>
          </p:nvPr>
        </p:nvSpPr>
        <p:spPr>
          <a:xfrm>
            <a:off x="709930" y="4861441"/>
            <a:ext cx="5679440" cy="4605576"/>
          </a:xfrm>
          <a:prstGeom prst="rect">
            <a:avLst/>
          </a:prstGeom>
        </p:spPr>
        <p:txBody>
          <a:bodyPr spcFirstLastPara="1" wrap="square" lIns="99025" tIns="49500" rIns="99025" bIns="49500" anchor="t" anchorCtr="0">
            <a:normAutofit/>
          </a:bodyPr>
          <a:lstStyle/>
          <a:p>
            <a:pPr marL="0" lvl="0" indent="0" algn="l" rtl="0">
              <a:spcBef>
                <a:spcPts val="0"/>
              </a:spcBef>
              <a:spcAft>
                <a:spcPts val="0"/>
              </a:spcAft>
              <a:buNone/>
            </a:pPr>
            <a:endParaRPr/>
          </a:p>
        </p:txBody>
      </p:sp>
      <p:sp>
        <p:nvSpPr>
          <p:cNvPr id="25" name="Google Shape;25;p1: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62037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txBox="1">
            <a:spLocks noGrp="1"/>
          </p:cNvSpPr>
          <p:nvPr>
            <p:ph type="body" idx="1"/>
          </p:nvPr>
        </p:nvSpPr>
        <p:spPr>
          <a:xfrm>
            <a:off x="709930" y="4861441"/>
            <a:ext cx="5679440" cy="4605576"/>
          </a:xfrm>
          <a:prstGeom prst="rect">
            <a:avLst/>
          </a:prstGeom>
        </p:spPr>
        <p:txBody>
          <a:bodyPr spcFirstLastPara="1" wrap="square" lIns="99025" tIns="49500" rIns="99025" bIns="49500" anchor="t" anchorCtr="0">
            <a:normAutofit/>
          </a:bodyPr>
          <a:lstStyle/>
          <a:p>
            <a:pPr marL="0" lvl="0" indent="0" algn="l" rtl="0">
              <a:spcBef>
                <a:spcPts val="0"/>
              </a:spcBef>
              <a:spcAft>
                <a:spcPts val="0"/>
              </a:spcAft>
              <a:buNone/>
            </a:pPr>
            <a:endParaRPr/>
          </a:p>
        </p:txBody>
      </p:sp>
      <p:sp>
        <p:nvSpPr>
          <p:cNvPr id="25" name="Google Shape;25;p1: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60394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txBox="1">
            <a:spLocks noGrp="1"/>
          </p:cNvSpPr>
          <p:nvPr>
            <p:ph type="body" idx="1"/>
          </p:nvPr>
        </p:nvSpPr>
        <p:spPr>
          <a:xfrm>
            <a:off x="709930" y="4861441"/>
            <a:ext cx="5679440" cy="4605576"/>
          </a:xfrm>
          <a:prstGeom prst="rect">
            <a:avLst/>
          </a:prstGeom>
        </p:spPr>
        <p:txBody>
          <a:bodyPr spcFirstLastPara="1" wrap="square" lIns="99025" tIns="49500" rIns="99025" bIns="49500" anchor="t" anchorCtr="0">
            <a:normAutofit/>
          </a:bodyPr>
          <a:lstStyle/>
          <a:p>
            <a:pPr marL="0" lvl="0" indent="0" algn="l" rtl="0">
              <a:spcBef>
                <a:spcPts val="0"/>
              </a:spcBef>
              <a:spcAft>
                <a:spcPts val="0"/>
              </a:spcAft>
              <a:buNone/>
            </a:pPr>
            <a:endParaRPr/>
          </a:p>
        </p:txBody>
      </p:sp>
      <p:sp>
        <p:nvSpPr>
          <p:cNvPr id="25" name="Google Shape;25;p1: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89692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txBox="1">
            <a:spLocks noGrp="1"/>
          </p:cNvSpPr>
          <p:nvPr>
            <p:ph type="body" idx="1"/>
          </p:nvPr>
        </p:nvSpPr>
        <p:spPr>
          <a:xfrm>
            <a:off x="709930" y="4861441"/>
            <a:ext cx="5679440" cy="4605576"/>
          </a:xfrm>
          <a:prstGeom prst="rect">
            <a:avLst/>
          </a:prstGeom>
        </p:spPr>
        <p:txBody>
          <a:bodyPr spcFirstLastPara="1" wrap="square" lIns="99025" tIns="49500" rIns="99025" bIns="49500" anchor="t" anchorCtr="0">
            <a:normAutofit/>
          </a:bodyPr>
          <a:lstStyle/>
          <a:p>
            <a:pPr marL="0" lvl="0" indent="0" algn="l" rtl="0">
              <a:spcBef>
                <a:spcPts val="0"/>
              </a:spcBef>
              <a:spcAft>
                <a:spcPts val="0"/>
              </a:spcAft>
              <a:buNone/>
            </a:pPr>
            <a:endParaRPr/>
          </a:p>
        </p:txBody>
      </p:sp>
      <p:sp>
        <p:nvSpPr>
          <p:cNvPr id="25" name="Google Shape;25;p1: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83739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txBox="1">
            <a:spLocks noGrp="1"/>
          </p:cNvSpPr>
          <p:nvPr>
            <p:ph type="body" idx="1"/>
          </p:nvPr>
        </p:nvSpPr>
        <p:spPr>
          <a:xfrm>
            <a:off x="709930" y="4861441"/>
            <a:ext cx="5679440" cy="4605576"/>
          </a:xfrm>
          <a:prstGeom prst="rect">
            <a:avLst/>
          </a:prstGeom>
        </p:spPr>
        <p:txBody>
          <a:bodyPr spcFirstLastPara="1" wrap="square" lIns="99025" tIns="49500" rIns="99025" bIns="49500" anchor="t" anchorCtr="0">
            <a:normAutofit/>
          </a:bodyPr>
          <a:lstStyle/>
          <a:p>
            <a:pPr marL="0" lvl="0" indent="0" algn="l" rtl="0">
              <a:spcBef>
                <a:spcPts val="0"/>
              </a:spcBef>
              <a:spcAft>
                <a:spcPts val="0"/>
              </a:spcAft>
              <a:buNone/>
            </a:pPr>
            <a:endParaRPr/>
          </a:p>
        </p:txBody>
      </p:sp>
      <p:sp>
        <p:nvSpPr>
          <p:cNvPr id="25" name="Google Shape;25;p1: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8952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txBox="1">
            <a:spLocks noGrp="1"/>
          </p:cNvSpPr>
          <p:nvPr>
            <p:ph type="body" idx="1"/>
          </p:nvPr>
        </p:nvSpPr>
        <p:spPr>
          <a:xfrm>
            <a:off x="709930" y="4861441"/>
            <a:ext cx="5679440" cy="4605576"/>
          </a:xfrm>
          <a:prstGeom prst="rect">
            <a:avLst/>
          </a:prstGeom>
        </p:spPr>
        <p:txBody>
          <a:bodyPr spcFirstLastPara="1" wrap="square" lIns="99025" tIns="49500" rIns="99025" bIns="49500" anchor="t" anchorCtr="0">
            <a:normAutofit/>
          </a:bodyPr>
          <a:lstStyle/>
          <a:p>
            <a:pPr marL="0" lvl="0" indent="0" algn="l" rtl="0">
              <a:spcBef>
                <a:spcPts val="0"/>
              </a:spcBef>
              <a:spcAft>
                <a:spcPts val="0"/>
              </a:spcAft>
              <a:buNone/>
            </a:pPr>
            <a:endParaRPr/>
          </a:p>
        </p:txBody>
      </p:sp>
      <p:sp>
        <p:nvSpPr>
          <p:cNvPr id="25" name="Google Shape;25;p1: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02058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txBox="1">
            <a:spLocks noGrp="1"/>
          </p:cNvSpPr>
          <p:nvPr>
            <p:ph type="body" idx="1"/>
          </p:nvPr>
        </p:nvSpPr>
        <p:spPr>
          <a:xfrm>
            <a:off x="709930" y="4861441"/>
            <a:ext cx="5679440" cy="4605576"/>
          </a:xfrm>
          <a:prstGeom prst="rect">
            <a:avLst/>
          </a:prstGeom>
        </p:spPr>
        <p:txBody>
          <a:bodyPr spcFirstLastPara="1" wrap="square" lIns="99025" tIns="49500" rIns="99025" bIns="49500" anchor="t" anchorCtr="0">
            <a:normAutofit/>
          </a:bodyPr>
          <a:lstStyle/>
          <a:p>
            <a:pPr marL="0" lvl="0" indent="0" algn="l" rtl="0">
              <a:spcBef>
                <a:spcPts val="0"/>
              </a:spcBef>
              <a:spcAft>
                <a:spcPts val="0"/>
              </a:spcAft>
              <a:buNone/>
            </a:pPr>
            <a:endParaRPr/>
          </a:p>
        </p:txBody>
      </p:sp>
      <p:sp>
        <p:nvSpPr>
          <p:cNvPr id="25" name="Google Shape;25;p1: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58459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txBox="1">
            <a:spLocks noGrp="1"/>
          </p:cNvSpPr>
          <p:nvPr>
            <p:ph type="body" idx="1"/>
          </p:nvPr>
        </p:nvSpPr>
        <p:spPr>
          <a:xfrm>
            <a:off x="709930" y="4861441"/>
            <a:ext cx="5679440" cy="4605576"/>
          </a:xfrm>
          <a:prstGeom prst="rect">
            <a:avLst/>
          </a:prstGeom>
        </p:spPr>
        <p:txBody>
          <a:bodyPr spcFirstLastPara="1" wrap="square" lIns="99025" tIns="49500" rIns="99025" bIns="49500" anchor="t" anchorCtr="0">
            <a:normAutofit/>
          </a:bodyPr>
          <a:lstStyle/>
          <a:p>
            <a:pPr marL="0" lvl="0" indent="0" algn="l" rtl="0">
              <a:spcBef>
                <a:spcPts val="0"/>
              </a:spcBef>
              <a:spcAft>
                <a:spcPts val="0"/>
              </a:spcAft>
              <a:buNone/>
            </a:pPr>
            <a:endParaRPr/>
          </a:p>
        </p:txBody>
      </p:sp>
      <p:sp>
        <p:nvSpPr>
          <p:cNvPr id="25" name="Google Shape;25;p1: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40894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txBox="1">
            <a:spLocks noGrp="1"/>
          </p:cNvSpPr>
          <p:nvPr>
            <p:ph type="body" idx="1"/>
          </p:nvPr>
        </p:nvSpPr>
        <p:spPr>
          <a:xfrm>
            <a:off x="709930" y="4861441"/>
            <a:ext cx="5679440" cy="4605576"/>
          </a:xfrm>
          <a:prstGeom prst="rect">
            <a:avLst/>
          </a:prstGeom>
        </p:spPr>
        <p:txBody>
          <a:bodyPr spcFirstLastPara="1" wrap="square" lIns="99025" tIns="49500" rIns="99025" bIns="49500" anchor="t" anchorCtr="0">
            <a:normAutofit/>
          </a:bodyPr>
          <a:lstStyle/>
          <a:p>
            <a:pPr marL="0" lvl="0" indent="0" algn="l" rtl="0">
              <a:spcBef>
                <a:spcPts val="0"/>
              </a:spcBef>
              <a:spcAft>
                <a:spcPts val="0"/>
              </a:spcAft>
              <a:buNone/>
            </a:pPr>
            <a:endParaRPr/>
          </a:p>
        </p:txBody>
      </p:sp>
      <p:sp>
        <p:nvSpPr>
          <p:cNvPr id="25" name="Google Shape;25;p1: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32181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txBox="1">
            <a:spLocks noGrp="1"/>
          </p:cNvSpPr>
          <p:nvPr>
            <p:ph type="body" idx="1"/>
          </p:nvPr>
        </p:nvSpPr>
        <p:spPr>
          <a:xfrm>
            <a:off x="709930" y="4861441"/>
            <a:ext cx="5679440" cy="4605576"/>
          </a:xfrm>
          <a:prstGeom prst="rect">
            <a:avLst/>
          </a:prstGeom>
        </p:spPr>
        <p:txBody>
          <a:bodyPr spcFirstLastPara="1" wrap="square" lIns="99025" tIns="49500" rIns="99025" bIns="49500" anchor="t" anchorCtr="0">
            <a:normAutofit/>
          </a:bodyPr>
          <a:lstStyle/>
          <a:p>
            <a:pPr marL="0" lvl="0" indent="0" algn="l" rtl="0">
              <a:spcBef>
                <a:spcPts val="0"/>
              </a:spcBef>
              <a:spcAft>
                <a:spcPts val="0"/>
              </a:spcAft>
              <a:buNone/>
            </a:pPr>
            <a:endParaRPr/>
          </a:p>
        </p:txBody>
      </p:sp>
      <p:sp>
        <p:nvSpPr>
          <p:cNvPr id="25" name="Google Shape;25;p1: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21957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txBox="1">
            <a:spLocks noGrp="1"/>
          </p:cNvSpPr>
          <p:nvPr>
            <p:ph type="body" idx="1"/>
          </p:nvPr>
        </p:nvSpPr>
        <p:spPr>
          <a:xfrm>
            <a:off x="709930" y="4861441"/>
            <a:ext cx="5679440" cy="4605576"/>
          </a:xfrm>
          <a:prstGeom prst="rect">
            <a:avLst/>
          </a:prstGeom>
        </p:spPr>
        <p:txBody>
          <a:bodyPr spcFirstLastPara="1" wrap="square" lIns="99025" tIns="49500" rIns="99025" bIns="49500" anchor="t" anchorCtr="0">
            <a:normAutofit/>
          </a:bodyPr>
          <a:lstStyle/>
          <a:p>
            <a:pPr marL="0" lvl="0" indent="0" algn="l" rtl="0">
              <a:spcBef>
                <a:spcPts val="0"/>
              </a:spcBef>
              <a:spcAft>
                <a:spcPts val="0"/>
              </a:spcAft>
              <a:buNone/>
            </a:pPr>
            <a:endParaRPr/>
          </a:p>
        </p:txBody>
      </p:sp>
      <p:sp>
        <p:nvSpPr>
          <p:cNvPr id="25" name="Google Shape;25;p1: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6615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txBox="1">
            <a:spLocks noGrp="1"/>
          </p:cNvSpPr>
          <p:nvPr>
            <p:ph type="body" idx="1"/>
          </p:nvPr>
        </p:nvSpPr>
        <p:spPr>
          <a:xfrm>
            <a:off x="709930" y="4861441"/>
            <a:ext cx="5679440" cy="4605576"/>
          </a:xfrm>
          <a:prstGeom prst="rect">
            <a:avLst/>
          </a:prstGeom>
        </p:spPr>
        <p:txBody>
          <a:bodyPr spcFirstLastPara="1" wrap="square" lIns="99025" tIns="49500" rIns="99025" bIns="49500" anchor="t" anchorCtr="0">
            <a:normAutofit/>
          </a:bodyPr>
          <a:lstStyle/>
          <a:p>
            <a:pPr marL="0" lvl="0" indent="0" algn="l" rtl="0">
              <a:spcBef>
                <a:spcPts val="0"/>
              </a:spcBef>
              <a:spcAft>
                <a:spcPts val="0"/>
              </a:spcAft>
              <a:buNone/>
            </a:pPr>
            <a:endParaRPr dirty="0"/>
          </a:p>
        </p:txBody>
      </p:sp>
      <p:sp>
        <p:nvSpPr>
          <p:cNvPr id="25" name="Google Shape;25;p1: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84342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txBox="1">
            <a:spLocks noGrp="1"/>
          </p:cNvSpPr>
          <p:nvPr>
            <p:ph type="body" idx="1"/>
          </p:nvPr>
        </p:nvSpPr>
        <p:spPr>
          <a:xfrm>
            <a:off x="709930" y="4861441"/>
            <a:ext cx="5679440" cy="4605576"/>
          </a:xfrm>
          <a:prstGeom prst="rect">
            <a:avLst/>
          </a:prstGeom>
        </p:spPr>
        <p:txBody>
          <a:bodyPr spcFirstLastPara="1" wrap="square" lIns="99025" tIns="49500" rIns="99025" bIns="49500" anchor="t" anchorCtr="0">
            <a:normAutofit/>
          </a:bodyPr>
          <a:lstStyle/>
          <a:p>
            <a:pPr marL="0" lvl="0" indent="0" algn="l" rtl="0">
              <a:spcBef>
                <a:spcPts val="0"/>
              </a:spcBef>
              <a:spcAft>
                <a:spcPts val="0"/>
              </a:spcAft>
              <a:buNone/>
            </a:pPr>
            <a:endParaRPr/>
          </a:p>
        </p:txBody>
      </p:sp>
      <p:sp>
        <p:nvSpPr>
          <p:cNvPr id="25" name="Google Shape;25;p1: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83336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txBox="1">
            <a:spLocks noGrp="1"/>
          </p:cNvSpPr>
          <p:nvPr>
            <p:ph type="body" idx="1"/>
          </p:nvPr>
        </p:nvSpPr>
        <p:spPr>
          <a:xfrm>
            <a:off x="709930" y="4861441"/>
            <a:ext cx="5679440" cy="4605576"/>
          </a:xfrm>
          <a:prstGeom prst="rect">
            <a:avLst/>
          </a:prstGeom>
        </p:spPr>
        <p:txBody>
          <a:bodyPr spcFirstLastPara="1" wrap="square" lIns="99025" tIns="49500" rIns="99025" bIns="49500" anchor="t" anchorCtr="0">
            <a:normAutofit/>
          </a:bodyPr>
          <a:lstStyle/>
          <a:p>
            <a:pPr marL="0" lvl="0" indent="0" algn="l" rtl="0">
              <a:spcBef>
                <a:spcPts val="0"/>
              </a:spcBef>
              <a:spcAft>
                <a:spcPts val="0"/>
              </a:spcAft>
              <a:buNone/>
            </a:pPr>
            <a:endParaRPr/>
          </a:p>
        </p:txBody>
      </p:sp>
      <p:sp>
        <p:nvSpPr>
          <p:cNvPr id="25" name="Google Shape;25;p1: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30201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txBox="1">
            <a:spLocks noGrp="1"/>
          </p:cNvSpPr>
          <p:nvPr>
            <p:ph type="body" idx="1"/>
          </p:nvPr>
        </p:nvSpPr>
        <p:spPr>
          <a:xfrm>
            <a:off x="709930" y="4861441"/>
            <a:ext cx="5679440" cy="4605576"/>
          </a:xfrm>
          <a:prstGeom prst="rect">
            <a:avLst/>
          </a:prstGeom>
        </p:spPr>
        <p:txBody>
          <a:bodyPr spcFirstLastPara="1" wrap="square" lIns="99025" tIns="49500" rIns="99025" bIns="49500" anchor="t" anchorCtr="0">
            <a:normAutofit/>
          </a:bodyPr>
          <a:lstStyle/>
          <a:p>
            <a:pPr marL="0" lvl="0" indent="0" algn="l" rtl="0">
              <a:spcBef>
                <a:spcPts val="0"/>
              </a:spcBef>
              <a:spcAft>
                <a:spcPts val="0"/>
              </a:spcAft>
              <a:buNone/>
            </a:pPr>
            <a:endParaRPr/>
          </a:p>
        </p:txBody>
      </p:sp>
      <p:sp>
        <p:nvSpPr>
          <p:cNvPr id="25" name="Google Shape;25;p1: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72424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txBox="1">
            <a:spLocks noGrp="1"/>
          </p:cNvSpPr>
          <p:nvPr>
            <p:ph type="body" idx="1"/>
          </p:nvPr>
        </p:nvSpPr>
        <p:spPr>
          <a:xfrm>
            <a:off x="709930" y="4861441"/>
            <a:ext cx="5679440" cy="4605576"/>
          </a:xfrm>
          <a:prstGeom prst="rect">
            <a:avLst/>
          </a:prstGeom>
        </p:spPr>
        <p:txBody>
          <a:bodyPr spcFirstLastPara="1" wrap="square" lIns="99025" tIns="49500" rIns="99025" bIns="49500" anchor="t" anchorCtr="0">
            <a:normAutofit/>
          </a:bodyPr>
          <a:lstStyle/>
          <a:p>
            <a:pPr marL="0" lvl="0" indent="0" algn="l" rtl="0">
              <a:spcBef>
                <a:spcPts val="0"/>
              </a:spcBef>
              <a:spcAft>
                <a:spcPts val="0"/>
              </a:spcAft>
              <a:buNone/>
            </a:pPr>
            <a:endParaRPr/>
          </a:p>
        </p:txBody>
      </p:sp>
      <p:sp>
        <p:nvSpPr>
          <p:cNvPr id="25" name="Google Shape;25;p1: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00963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txBox="1">
            <a:spLocks noGrp="1"/>
          </p:cNvSpPr>
          <p:nvPr>
            <p:ph type="body" idx="1"/>
          </p:nvPr>
        </p:nvSpPr>
        <p:spPr>
          <a:xfrm>
            <a:off x="709930" y="4861441"/>
            <a:ext cx="5679440" cy="4605576"/>
          </a:xfrm>
          <a:prstGeom prst="rect">
            <a:avLst/>
          </a:prstGeom>
        </p:spPr>
        <p:txBody>
          <a:bodyPr spcFirstLastPara="1" wrap="square" lIns="99025" tIns="49500" rIns="99025" bIns="49500" anchor="t" anchorCtr="0">
            <a:normAutofit/>
          </a:bodyPr>
          <a:lstStyle/>
          <a:p>
            <a:pPr marL="0" lvl="0" indent="0" algn="l" rtl="0">
              <a:spcBef>
                <a:spcPts val="0"/>
              </a:spcBef>
              <a:spcAft>
                <a:spcPts val="0"/>
              </a:spcAft>
              <a:buNone/>
            </a:pPr>
            <a:endParaRPr/>
          </a:p>
        </p:txBody>
      </p:sp>
      <p:sp>
        <p:nvSpPr>
          <p:cNvPr id="25" name="Google Shape;25;p1: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9009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txBox="1">
            <a:spLocks noGrp="1"/>
          </p:cNvSpPr>
          <p:nvPr>
            <p:ph type="body" idx="1"/>
          </p:nvPr>
        </p:nvSpPr>
        <p:spPr>
          <a:xfrm>
            <a:off x="709930" y="4861441"/>
            <a:ext cx="5679440" cy="4605576"/>
          </a:xfrm>
          <a:prstGeom prst="rect">
            <a:avLst/>
          </a:prstGeom>
        </p:spPr>
        <p:txBody>
          <a:bodyPr spcFirstLastPara="1" wrap="square" lIns="99025" tIns="49500" rIns="99025" bIns="49500" anchor="t" anchorCtr="0">
            <a:normAutofit/>
          </a:bodyPr>
          <a:lstStyle/>
          <a:p>
            <a:pPr marL="0" lvl="0" indent="0" algn="l" rtl="0">
              <a:spcBef>
                <a:spcPts val="0"/>
              </a:spcBef>
              <a:spcAft>
                <a:spcPts val="0"/>
              </a:spcAft>
              <a:buNone/>
            </a:pPr>
            <a:endParaRPr/>
          </a:p>
        </p:txBody>
      </p:sp>
      <p:sp>
        <p:nvSpPr>
          <p:cNvPr id="25" name="Google Shape;25;p1: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63381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txBox="1">
            <a:spLocks noGrp="1"/>
          </p:cNvSpPr>
          <p:nvPr>
            <p:ph type="body" idx="1"/>
          </p:nvPr>
        </p:nvSpPr>
        <p:spPr>
          <a:xfrm>
            <a:off x="709930" y="4861441"/>
            <a:ext cx="5679440" cy="4605576"/>
          </a:xfrm>
          <a:prstGeom prst="rect">
            <a:avLst/>
          </a:prstGeom>
        </p:spPr>
        <p:txBody>
          <a:bodyPr spcFirstLastPara="1" wrap="square" lIns="99025" tIns="49500" rIns="99025" bIns="49500" anchor="t" anchorCtr="0">
            <a:normAutofit/>
          </a:bodyPr>
          <a:lstStyle/>
          <a:p>
            <a:pPr marL="0" lvl="0" indent="0" algn="l" rtl="0">
              <a:spcBef>
                <a:spcPts val="0"/>
              </a:spcBef>
              <a:spcAft>
                <a:spcPts val="0"/>
              </a:spcAft>
              <a:buNone/>
            </a:pPr>
            <a:endParaRPr/>
          </a:p>
        </p:txBody>
      </p:sp>
      <p:sp>
        <p:nvSpPr>
          <p:cNvPr id="25" name="Google Shape;25;p1: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4857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txBox="1">
            <a:spLocks noGrp="1"/>
          </p:cNvSpPr>
          <p:nvPr>
            <p:ph type="body" idx="1"/>
          </p:nvPr>
        </p:nvSpPr>
        <p:spPr>
          <a:xfrm>
            <a:off x="709930" y="4861441"/>
            <a:ext cx="5679440" cy="4605576"/>
          </a:xfrm>
          <a:prstGeom prst="rect">
            <a:avLst/>
          </a:prstGeom>
        </p:spPr>
        <p:txBody>
          <a:bodyPr spcFirstLastPara="1" wrap="square" lIns="99025" tIns="49500" rIns="99025" bIns="49500" anchor="t" anchorCtr="0">
            <a:normAutofit/>
          </a:bodyPr>
          <a:lstStyle/>
          <a:p>
            <a:pPr marL="0" lvl="0" indent="0" algn="l" rtl="0">
              <a:spcBef>
                <a:spcPts val="0"/>
              </a:spcBef>
              <a:spcAft>
                <a:spcPts val="0"/>
              </a:spcAft>
              <a:buNone/>
            </a:pPr>
            <a:endParaRPr dirty="0"/>
          </a:p>
        </p:txBody>
      </p:sp>
      <p:sp>
        <p:nvSpPr>
          <p:cNvPr id="25" name="Google Shape;25;p1: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1345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txBox="1">
            <a:spLocks noGrp="1"/>
          </p:cNvSpPr>
          <p:nvPr>
            <p:ph type="body" idx="1"/>
          </p:nvPr>
        </p:nvSpPr>
        <p:spPr>
          <a:xfrm>
            <a:off x="709930" y="4861441"/>
            <a:ext cx="5679440" cy="4605576"/>
          </a:xfrm>
          <a:prstGeom prst="rect">
            <a:avLst/>
          </a:prstGeom>
        </p:spPr>
        <p:txBody>
          <a:bodyPr spcFirstLastPara="1" wrap="square" lIns="99025" tIns="49500" rIns="99025" bIns="49500" anchor="t" anchorCtr="0">
            <a:normAutofit/>
          </a:bodyPr>
          <a:lstStyle/>
          <a:p>
            <a:pPr marL="0" lvl="0" indent="0" algn="l" rtl="0">
              <a:spcBef>
                <a:spcPts val="0"/>
              </a:spcBef>
              <a:spcAft>
                <a:spcPts val="0"/>
              </a:spcAft>
              <a:buNone/>
            </a:pPr>
            <a:endParaRPr dirty="0"/>
          </a:p>
        </p:txBody>
      </p:sp>
      <p:sp>
        <p:nvSpPr>
          <p:cNvPr id="25" name="Google Shape;25;p1: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1760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txBox="1">
            <a:spLocks noGrp="1"/>
          </p:cNvSpPr>
          <p:nvPr>
            <p:ph type="body" idx="1"/>
          </p:nvPr>
        </p:nvSpPr>
        <p:spPr>
          <a:xfrm>
            <a:off x="709930" y="4861441"/>
            <a:ext cx="5679440" cy="4605576"/>
          </a:xfrm>
          <a:prstGeom prst="rect">
            <a:avLst/>
          </a:prstGeom>
        </p:spPr>
        <p:txBody>
          <a:bodyPr spcFirstLastPara="1" wrap="square" lIns="99025" tIns="49500" rIns="99025" bIns="49500" anchor="t" anchorCtr="0">
            <a:normAutofit/>
          </a:bodyPr>
          <a:lstStyle/>
          <a:p>
            <a:pPr marL="0" lvl="0" indent="0" algn="l" rtl="0">
              <a:spcBef>
                <a:spcPts val="0"/>
              </a:spcBef>
              <a:spcAft>
                <a:spcPts val="0"/>
              </a:spcAft>
              <a:buNone/>
            </a:pPr>
            <a:endParaRPr/>
          </a:p>
        </p:txBody>
      </p:sp>
      <p:sp>
        <p:nvSpPr>
          <p:cNvPr id="25" name="Google Shape;25;p1: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9308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txBox="1">
            <a:spLocks noGrp="1"/>
          </p:cNvSpPr>
          <p:nvPr>
            <p:ph type="body" idx="1"/>
          </p:nvPr>
        </p:nvSpPr>
        <p:spPr>
          <a:xfrm>
            <a:off x="709930" y="4861441"/>
            <a:ext cx="5679440" cy="4605576"/>
          </a:xfrm>
          <a:prstGeom prst="rect">
            <a:avLst/>
          </a:prstGeom>
        </p:spPr>
        <p:txBody>
          <a:bodyPr spcFirstLastPara="1" wrap="square" lIns="99025" tIns="49500" rIns="99025" bIns="49500" anchor="t" anchorCtr="0">
            <a:normAutofit/>
          </a:bodyPr>
          <a:lstStyle/>
          <a:p>
            <a:pPr marL="0" lvl="0" indent="0" algn="l" rtl="0">
              <a:spcBef>
                <a:spcPts val="0"/>
              </a:spcBef>
              <a:spcAft>
                <a:spcPts val="0"/>
              </a:spcAft>
              <a:buNone/>
            </a:pPr>
            <a:endParaRPr/>
          </a:p>
        </p:txBody>
      </p:sp>
      <p:sp>
        <p:nvSpPr>
          <p:cNvPr id="25" name="Google Shape;25;p1: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5579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txBox="1">
            <a:spLocks noGrp="1"/>
          </p:cNvSpPr>
          <p:nvPr>
            <p:ph type="body" idx="1"/>
          </p:nvPr>
        </p:nvSpPr>
        <p:spPr>
          <a:xfrm>
            <a:off x="709930" y="4861441"/>
            <a:ext cx="5679440" cy="4605576"/>
          </a:xfrm>
          <a:prstGeom prst="rect">
            <a:avLst/>
          </a:prstGeom>
        </p:spPr>
        <p:txBody>
          <a:bodyPr spcFirstLastPara="1" wrap="square" lIns="99025" tIns="49500" rIns="99025" bIns="49500" anchor="t" anchorCtr="0">
            <a:normAutofit/>
          </a:bodyPr>
          <a:lstStyle/>
          <a:p>
            <a:pPr marL="0" lvl="0" indent="0" algn="l" rtl="0">
              <a:spcBef>
                <a:spcPts val="0"/>
              </a:spcBef>
              <a:spcAft>
                <a:spcPts val="0"/>
              </a:spcAft>
              <a:buNone/>
            </a:pPr>
            <a:endParaRPr/>
          </a:p>
        </p:txBody>
      </p:sp>
      <p:sp>
        <p:nvSpPr>
          <p:cNvPr id="25" name="Google Shape;25;p1: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2361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de título" type="title">
  <p:cSld name="TITLE">
    <p:spTree>
      <p:nvGrpSpPr>
        <p:cNvPr id="1" name="Shape 14"/>
        <p:cNvGrpSpPr/>
        <p:nvPr/>
      </p:nvGrpSpPr>
      <p:grpSpPr>
        <a:xfrm>
          <a:off x="0" y="0"/>
          <a:ext cx="0" cy="0"/>
          <a:chOff x="0" y="0"/>
          <a:chExt cx="0" cy="0"/>
        </a:xfrm>
      </p:grpSpPr>
      <p:sp>
        <p:nvSpPr>
          <p:cNvPr id="15" name="Google Shape;15;p14"/>
          <p:cNvSpPr txBox="1">
            <a:spLocks noGrp="1"/>
          </p:cNvSpPr>
          <p:nvPr>
            <p:ph type="ctrTitle"/>
          </p:nvPr>
        </p:nvSpPr>
        <p:spPr>
          <a:xfrm>
            <a:off x="3428992" y="142852"/>
            <a:ext cx="5529274" cy="642942"/>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 name="Google Shape;16;p14"/>
          <p:cNvSpPr txBox="1">
            <a:spLocks noGrp="1"/>
          </p:cNvSpPr>
          <p:nvPr>
            <p:ph type="subTitle" idx="1"/>
          </p:nvPr>
        </p:nvSpPr>
        <p:spPr>
          <a:xfrm>
            <a:off x="571472" y="1285860"/>
            <a:ext cx="8072494" cy="4143404"/>
          </a:xfrm>
          <a:prstGeom prst="rect">
            <a:avLst/>
          </a:prstGeom>
          <a:noFill/>
          <a:ln>
            <a:noFill/>
          </a:ln>
        </p:spPr>
        <p:txBody>
          <a:bodyPr spcFirstLastPara="1" wrap="square" lIns="91425" tIns="45700" rIns="91425" bIns="45700" anchor="t" anchorCtr="0">
            <a:noAutofit/>
          </a:bodyPr>
          <a:lstStyle>
            <a:lvl1pPr marR="0" lvl="0" algn="l"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e Conteúdo" type="obj">
  <p:cSld name="Título e Conteúdo">
    <p:spTree>
      <p:nvGrpSpPr>
        <p:cNvPr id="1" name="Shape 21"/>
        <p:cNvGrpSpPr/>
        <p:nvPr/>
      </p:nvGrpSpPr>
      <p:grpSpPr>
        <a:xfrm>
          <a:off x="0" y="0"/>
          <a:ext cx="0" cy="0"/>
          <a:chOff x="0" y="0"/>
          <a:chExt cx="0" cy="0"/>
        </a:xfrm>
      </p:grpSpPr>
      <p:sp>
        <p:nvSpPr>
          <p:cNvPr id="22" name="Google Shape;22;p30"/>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0"/>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4" name="Google Shape;24;p3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pt-BR" smtClean="0"/>
              <a:pPr/>
              <a:t>‹#›</a:t>
            </a:fld>
            <a:endParaRPr lang="pt-BR"/>
          </a:p>
        </p:txBody>
      </p:sp>
    </p:spTree>
    <p:extLst>
      <p:ext uri="{BB962C8B-B14F-4D97-AF65-F5344CB8AC3E}">
        <p14:creationId xmlns:p14="http://schemas.microsoft.com/office/powerpoint/2010/main" val="40793704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cxnSp>
        <p:nvCxnSpPr>
          <p:cNvPr id="10" name="Google Shape;10;p13"/>
          <p:cNvCxnSpPr/>
          <p:nvPr/>
        </p:nvCxnSpPr>
        <p:spPr>
          <a:xfrm>
            <a:off x="0" y="857232"/>
            <a:ext cx="9144000" cy="0"/>
          </a:xfrm>
          <a:prstGeom prst="straightConnector1">
            <a:avLst/>
          </a:prstGeom>
          <a:noFill/>
          <a:ln w="38100" cap="flat" cmpd="sng">
            <a:solidFill>
              <a:schemeClr val="accent1"/>
            </a:solidFill>
            <a:prstDash val="solid"/>
            <a:round/>
            <a:headEnd type="none" w="sm" len="sm"/>
            <a:tailEnd type="none" w="sm" len="sm"/>
          </a:ln>
          <a:effectLst>
            <a:outerShdw blurRad="40000" dist="23000" dir="5400000" rotWithShape="0">
              <a:srgbClr val="000000">
                <a:alpha val="34901"/>
              </a:srgbClr>
            </a:outerShdw>
          </a:effectLst>
        </p:spPr>
      </p:cxnSp>
      <p:cxnSp>
        <p:nvCxnSpPr>
          <p:cNvPr id="11" name="Google Shape;11;p13"/>
          <p:cNvCxnSpPr/>
          <p:nvPr/>
        </p:nvCxnSpPr>
        <p:spPr>
          <a:xfrm>
            <a:off x="0" y="6072188"/>
            <a:ext cx="9144000" cy="0"/>
          </a:xfrm>
          <a:prstGeom prst="straightConnector1">
            <a:avLst/>
          </a:prstGeom>
          <a:noFill/>
          <a:ln w="76200" cap="flat" cmpd="sng">
            <a:solidFill>
              <a:schemeClr val="accent1"/>
            </a:solidFill>
            <a:prstDash val="solid"/>
            <a:round/>
            <a:headEnd type="none" w="med" len="med"/>
            <a:tailEnd type="none" w="med" len="med"/>
          </a:ln>
          <a:effectLst>
            <a:outerShdw blurRad="50800" dist="38100" dir="2700000" algn="tl" rotWithShape="0">
              <a:srgbClr val="000000">
                <a:alpha val="40000"/>
              </a:srgbClr>
            </a:outerShdw>
          </a:effectLst>
        </p:spPr>
      </p:cxnSp>
      <p:sp>
        <p:nvSpPr>
          <p:cNvPr id="12" name="Google Shape;12;p13"/>
          <p:cNvSpPr txBox="1"/>
          <p:nvPr/>
        </p:nvSpPr>
        <p:spPr>
          <a:xfrm>
            <a:off x="142844" y="6215082"/>
            <a:ext cx="3637068"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100" b="1" i="0" u="none" strike="noStrike" cap="none">
                <a:solidFill>
                  <a:schemeClr val="dk1"/>
                </a:solidFill>
                <a:latin typeface="Calibri"/>
                <a:ea typeface="Calibri"/>
                <a:cs typeface="Calibri"/>
                <a:sym typeface="Calibri"/>
              </a:rPr>
              <a:t>Ambientes Computacionais e Conectividade</a:t>
            </a:r>
            <a:endParaRPr sz="1100" b="1">
              <a:solidFill>
                <a:schemeClr val="dk1"/>
              </a:solidFill>
              <a:latin typeface="Calibri"/>
              <a:ea typeface="Calibri"/>
              <a:cs typeface="Calibri"/>
              <a:sym typeface="Calibri"/>
            </a:endParaRPr>
          </a:p>
        </p:txBody>
      </p:sp>
      <p:pic>
        <p:nvPicPr>
          <p:cNvPr id="13" name="Google Shape;13;p13" descr="Universidade São Judas Tadeu"/>
          <p:cNvPicPr preferRelativeResize="0"/>
          <p:nvPr/>
        </p:nvPicPr>
        <p:blipFill rotWithShape="1">
          <a:blip r:embed="rId4">
            <a:alphaModFix/>
          </a:blip>
          <a:srcRect/>
          <a:stretch/>
        </p:blipFill>
        <p:spPr>
          <a:xfrm>
            <a:off x="142844" y="-90514"/>
            <a:ext cx="1905000" cy="8763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ay.animahub.com.br/#/"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s://www.animahub.com.br/inscreva-se"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hyperlink" Target="https://www.techtudo.com.br/dicas-e-tutoriais/2017/10/como-se-proteger-da-falha-no-protocolo-wpa2-de-redes-wi-fi.ghtml" TargetMode="External"/><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hyperlink" Target="http://www.techtudo.com.br/tudo-sobre/tether-tp-link.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netacad.com/"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maria.pioltine@saojudas.br"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canalti.com.br/redes-de-computadores/classes-de-enderecos-ip/"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hyperlink" Target="https://www.youtube.com/watch?v=r453ygJLnPo"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hyperlink" Target="https://www.techtudo.com.br/noticias/2019/10/20-anos-do-wi-fi-relembre-historia-da-conexao-no-brasil-e-no-mundo.ghtml"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hyperlink" Target="http://www.ieee.org/"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Google Shape;27;p1"/>
          <p:cNvSpPr txBox="1">
            <a:spLocks noGrp="1"/>
          </p:cNvSpPr>
          <p:nvPr>
            <p:ph type="ctrTitle"/>
          </p:nvPr>
        </p:nvSpPr>
        <p:spPr>
          <a:xfrm>
            <a:off x="478302" y="1362472"/>
            <a:ext cx="8271803" cy="142876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3200"/>
              <a:buFont typeface="Arial"/>
              <a:buNone/>
            </a:pPr>
            <a:r>
              <a:rPr lang="pt-BR" sz="3200" dirty="0"/>
              <a:t>AMBIENTES COMPUTACIONAIS</a:t>
            </a:r>
            <a:br>
              <a:rPr lang="pt-BR" sz="3200" dirty="0"/>
            </a:br>
            <a:r>
              <a:rPr lang="pt-BR" sz="3200" dirty="0"/>
              <a:t>E</a:t>
            </a:r>
            <a:br>
              <a:rPr lang="pt-BR" sz="3200" dirty="0"/>
            </a:br>
            <a:r>
              <a:rPr lang="pt-BR" sz="3200" dirty="0"/>
              <a:t>CONECTIVIDADE</a:t>
            </a:r>
            <a:br>
              <a:rPr lang="pt-BR" sz="3200" dirty="0"/>
            </a:br>
            <a:br>
              <a:rPr lang="pt-BR" sz="3200" dirty="0"/>
            </a:br>
            <a:r>
              <a:rPr lang="pt-BR" sz="3200" dirty="0"/>
              <a:t>LIVE – 2ª.f</a:t>
            </a:r>
            <a:br>
              <a:rPr lang="pt-BR" sz="3200" dirty="0"/>
            </a:br>
            <a:br>
              <a:rPr lang="pt-BR" sz="3200" dirty="0"/>
            </a:br>
            <a:r>
              <a:rPr lang="pt-BR" sz="3200" dirty="0"/>
              <a:t>Profa. </a:t>
            </a:r>
            <a:r>
              <a:rPr lang="pt-BR" sz="3200" dirty="0" err="1"/>
              <a:t>Dra</a:t>
            </a:r>
            <a:r>
              <a:rPr lang="pt-BR" sz="3200" dirty="0"/>
              <a:t> Ines Brosso</a:t>
            </a:r>
            <a:br>
              <a:rPr lang="pt-BR" sz="3200" dirty="0"/>
            </a:br>
            <a:br>
              <a:rPr lang="pt-BR" sz="3200" dirty="0"/>
            </a:br>
            <a:r>
              <a:rPr lang="pt-BR" sz="3200" dirty="0" err="1"/>
              <a:t>webaula</a:t>
            </a:r>
            <a:r>
              <a:rPr lang="pt-BR" sz="3200" dirty="0"/>
              <a:t> – 28 de agosto e 04/09/2023</a:t>
            </a:r>
            <a:endParaRPr sz="3200" b="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Google Shape;27;p1"/>
          <p:cNvSpPr txBox="1">
            <a:spLocks noGrp="1"/>
          </p:cNvSpPr>
          <p:nvPr>
            <p:ph type="ctrTitle"/>
          </p:nvPr>
        </p:nvSpPr>
        <p:spPr>
          <a:xfrm>
            <a:off x="1600200" y="422429"/>
            <a:ext cx="7683500" cy="142876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3200"/>
              <a:buFont typeface="Arial"/>
              <a:buNone/>
            </a:pPr>
            <a:r>
              <a:rPr lang="en-US" sz="3200" b="0" dirty="0"/>
              <a:t>PESQUISA E EMPREENDEDORISMO</a:t>
            </a:r>
            <a:br>
              <a:rPr lang="en-US" sz="3200" b="0" dirty="0"/>
            </a:br>
            <a:r>
              <a:rPr lang="en-US" sz="3200" b="0" dirty="0"/>
              <a:t>HUB Lab</a:t>
            </a:r>
            <a:endParaRPr sz="3200" b="0" dirty="0"/>
          </a:p>
        </p:txBody>
      </p:sp>
      <p:sp>
        <p:nvSpPr>
          <p:cNvPr id="3" name="TextBox 2">
            <a:extLst>
              <a:ext uri="{FF2B5EF4-FFF2-40B4-BE49-F238E27FC236}">
                <a16:creationId xmlns:a16="http://schemas.microsoft.com/office/drawing/2014/main" id="{62DC5006-167C-0470-0261-6EDDE2B85686}"/>
              </a:ext>
            </a:extLst>
          </p:cNvPr>
          <p:cNvSpPr txBox="1"/>
          <p:nvPr/>
        </p:nvSpPr>
        <p:spPr>
          <a:xfrm>
            <a:off x="139700" y="1289208"/>
            <a:ext cx="9144000" cy="4431983"/>
          </a:xfrm>
          <a:prstGeom prst="rect">
            <a:avLst/>
          </a:prstGeom>
          <a:noFill/>
        </p:spPr>
        <p:txBody>
          <a:bodyPr wrap="square">
            <a:spAutoFit/>
          </a:bodyPr>
          <a:lstStyle/>
          <a:p>
            <a:r>
              <a:rPr lang="pt-BR" dirty="0"/>
              <a:t>Venha ser protagonista na proposição de novas tecnologia para a sociedade. </a:t>
            </a:r>
          </a:p>
          <a:p>
            <a:endParaRPr lang="pt-BR" dirty="0"/>
          </a:p>
          <a:p>
            <a:r>
              <a:rPr lang="pt-BR" dirty="0"/>
              <a:t>Faça parte do Ânima HUB! 🚀</a:t>
            </a:r>
          </a:p>
          <a:p>
            <a:endParaRPr lang="pt-BR" dirty="0"/>
          </a:p>
          <a:p>
            <a:r>
              <a:rPr lang="pt-BR" dirty="0"/>
              <a:t>Faça a sua inscrição em: </a:t>
            </a:r>
            <a:r>
              <a:rPr lang="pt-BR" sz="1800" b="0" i="0" u="none" strike="noStrike" dirty="0">
                <a:solidFill>
                  <a:srgbClr val="000000"/>
                </a:solidFill>
                <a:effectLst/>
                <a:latin typeface="Arial" panose="020B0604020202020204" pitchFamily="34" charset="0"/>
              </a:rPr>
              <a:t>No primeiro semestre de 2023, os estudantes interessados em participar do processo seletivo do HUB, poderão fazer a inscrição, de</a:t>
            </a:r>
            <a:r>
              <a:rPr lang="pt-BR" sz="1800" b="1" i="0" u="none" strike="noStrike" dirty="0">
                <a:solidFill>
                  <a:srgbClr val="000000"/>
                </a:solidFill>
                <a:effectLst/>
                <a:latin typeface="Arial" panose="020B0604020202020204" pitchFamily="34" charset="0"/>
              </a:rPr>
              <a:t> </a:t>
            </a:r>
            <a:r>
              <a:rPr lang="pt-BR" sz="1800" b="1" i="0" u="none" strike="noStrike" dirty="0">
                <a:solidFill>
                  <a:srgbClr val="351C75"/>
                </a:solidFill>
                <a:effectLst/>
                <a:latin typeface="Arial" panose="020B0604020202020204" pitchFamily="34" charset="0"/>
              </a:rPr>
              <a:t>16 de Agosto de 2023 a 31 de Agosto de 2023,</a:t>
            </a:r>
            <a:r>
              <a:rPr lang="pt-BR" sz="1800" b="0" i="0" u="none" strike="noStrike" dirty="0">
                <a:solidFill>
                  <a:srgbClr val="000000"/>
                </a:solidFill>
                <a:effectLst/>
                <a:latin typeface="Arial" panose="020B0604020202020204" pitchFamily="34" charset="0"/>
              </a:rPr>
              <a:t> a partir do sistema </a:t>
            </a:r>
            <a:r>
              <a:rPr lang="pt-BR" sz="1800" b="1" i="0" u="none" strike="noStrike" dirty="0">
                <a:solidFill>
                  <a:srgbClr val="000000"/>
                </a:solidFill>
                <a:effectLst/>
                <a:latin typeface="Arial" panose="020B0604020202020204" pitchFamily="34" charset="0"/>
              </a:rPr>
              <a:t>Way HUB</a:t>
            </a:r>
            <a:r>
              <a:rPr lang="pt-BR" sz="1800" b="0" i="0" u="none" strike="noStrike" dirty="0">
                <a:solidFill>
                  <a:srgbClr val="000000"/>
                </a:solidFill>
                <a:effectLst/>
                <a:latin typeface="Arial" panose="020B0604020202020204" pitchFamily="34" charset="0"/>
              </a:rPr>
              <a:t> neste link: </a:t>
            </a:r>
            <a:r>
              <a:rPr lang="pt-BR" sz="1800" b="0" i="0" u="sng" strike="noStrike" dirty="0">
                <a:solidFill>
                  <a:srgbClr val="1155CC"/>
                </a:solidFill>
                <a:effectLst/>
                <a:latin typeface="Arial" panose="020B0604020202020204" pitchFamily="34" charset="0"/>
                <a:hlinkClick r:id="rId3"/>
              </a:rPr>
              <a:t>https://way.animahub.com.br/#/</a:t>
            </a:r>
            <a:endParaRPr lang="pt-BR" dirty="0"/>
          </a:p>
          <a:p>
            <a:endParaRPr lang="pt-BR" dirty="0"/>
          </a:p>
          <a:p>
            <a:r>
              <a:rPr lang="pt-BR" dirty="0">
                <a:hlinkClick r:id="rId4"/>
              </a:rPr>
              <a:t>Edital - https://www.animahub.com.br/inscreva-se</a:t>
            </a:r>
            <a:endParaRPr lang="pt-BR" dirty="0"/>
          </a:p>
          <a:p>
            <a:endParaRPr lang="pt-BR" dirty="0"/>
          </a:p>
          <a:p>
            <a:endParaRPr lang="pt-BR" dirty="0"/>
          </a:p>
          <a:p>
            <a:r>
              <a:rPr lang="pt-BR" dirty="0" err="1"/>
              <a:t>Profa</a:t>
            </a:r>
            <a:r>
              <a:rPr lang="pt-BR" dirty="0"/>
              <a:t> Ines – HUB LEGAL LAB – </a:t>
            </a:r>
            <a:r>
              <a:rPr lang="pt-BR" dirty="0" err="1"/>
              <a:t>Squad</a:t>
            </a:r>
            <a:r>
              <a:rPr lang="pt-BR" dirty="0"/>
              <a:t> – Cibersegurança</a:t>
            </a:r>
          </a:p>
          <a:p>
            <a:endParaRPr lang="pt-BR" dirty="0"/>
          </a:p>
          <a:p>
            <a:r>
              <a:rPr lang="pt-BR" dirty="0"/>
              <a:t>                     HUB QUANTUM LAB    -  </a:t>
            </a:r>
            <a:r>
              <a:rPr lang="pt-BR" dirty="0" err="1"/>
              <a:t>squad</a:t>
            </a:r>
            <a:r>
              <a:rPr lang="pt-BR" dirty="0"/>
              <a:t> 1 – Computação </a:t>
            </a:r>
            <a:r>
              <a:rPr lang="pt-BR" dirty="0" err="1"/>
              <a:t>Quantica</a:t>
            </a:r>
            <a:endParaRPr lang="pt-BR" dirty="0"/>
          </a:p>
          <a:p>
            <a:endParaRPr lang="pt-BR" dirty="0"/>
          </a:p>
          <a:p>
            <a:r>
              <a:rPr lang="pt-BR" dirty="0"/>
              <a:t>                                                            - </a:t>
            </a:r>
            <a:r>
              <a:rPr lang="pt-BR" dirty="0" err="1"/>
              <a:t>squad</a:t>
            </a:r>
            <a:r>
              <a:rPr lang="pt-BR" dirty="0"/>
              <a:t> 2 – Internet </a:t>
            </a:r>
            <a:r>
              <a:rPr lang="pt-BR" dirty="0" err="1"/>
              <a:t>Quantica</a:t>
            </a:r>
            <a:endParaRPr lang="pt-BR" dirty="0"/>
          </a:p>
          <a:p>
            <a:r>
              <a:rPr lang="pt-BR" dirty="0"/>
              <a:t>                                                           </a:t>
            </a:r>
          </a:p>
          <a:p>
            <a:r>
              <a:rPr lang="pt-BR" dirty="0"/>
              <a:t>                                                            - </a:t>
            </a:r>
            <a:r>
              <a:rPr lang="pt-BR" dirty="0" err="1"/>
              <a:t>squad</a:t>
            </a:r>
            <a:r>
              <a:rPr lang="pt-BR" dirty="0"/>
              <a:t> 3 – Quantum </a:t>
            </a:r>
            <a:r>
              <a:rPr lang="pt-BR" dirty="0" err="1"/>
              <a:t>Finance</a:t>
            </a:r>
            <a:endParaRPr lang="en-US" dirty="0"/>
          </a:p>
        </p:txBody>
      </p:sp>
    </p:spTree>
    <p:extLst>
      <p:ext uri="{BB962C8B-B14F-4D97-AF65-F5344CB8AC3E}">
        <p14:creationId xmlns:p14="http://schemas.microsoft.com/office/powerpoint/2010/main" val="118442715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A5CB9-796E-486A-8AF6-69A13C001F54}"/>
              </a:ext>
            </a:extLst>
          </p:cNvPr>
          <p:cNvSpPr>
            <a:spLocks noGrp="1"/>
          </p:cNvSpPr>
          <p:nvPr>
            <p:ph type="title"/>
          </p:nvPr>
        </p:nvSpPr>
        <p:spPr>
          <a:xfrm>
            <a:off x="2077622" y="18255"/>
            <a:ext cx="7886700" cy="1325563"/>
          </a:xfrm>
        </p:spPr>
        <p:txBody>
          <a:bodyPr/>
          <a:lstStyle/>
          <a:p>
            <a:r>
              <a:rPr lang="pt-BR" dirty="0"/>
              <a:t>Outros padrões IEEE 802.11</a:t>
            </a:r>
            <a:br>
              <a:rPr lang="pt-BR" dirty="0"/>
            </a:br>
            <a:endParaRPr lang="en-US" dirty="0"/>
          </a:p>
        </p:txBody>
      </p:sp>
      <p:sp>
        <p:nvSpPr>
          <p:cNvPr id="3" name="Text Placeholder 2">
            <a:extLst>
              <a:ext uri="{FF2B5EF4-FFF2-40B4-BE49-F238E27FC236}">
                <a16:creationId xmlns:a16="http://schemas.microsoft.com/office/drawing/2014/main" id="{1DACB8BF-B132-46D2-BDB3-1E2E911065B6}"/>
              </a:ext>
            </a:extLst>
          </p:cNvPr>
          <p:cNvSpPr>
            <a:spLocks noGrp="1"/>
          </p:cNvSpPr>
          <p:nvPr>
            <p:ph type="body" idx="1"/>
          </p:nvPr>
        </p:nvSpPr>
        <p:spPr>
          <a:xfrm>
            <a:off x="164416" y="1080037"/>
            <a:ext cx="8796704" cy="4351338"/>
          </a:xfrm>
        </p:spPr>
        <p:txBody>
          <a:bodyPr>
            <a:normAutofit/>
          </a:bodyPr>
          <a:lstStyle/>
          <a:p>
            <a:r>
              <a:rPr lang="pt-BR" dirty="0"/>
              <a:t>O padrão IEEE 802.11 teve (e terá) outras versões além das mencionadas anteriormente, que não se tornaram populares por diversos motivos. Um deles é o padrão 802.11d, que é aplicado apenas em alguns países onde, por algum motivo, não é possível utilizar alguns dos outros padrões estabelecidos. Outro exemplo é o padrão 802.11e, cujo foco principal é o </a:t>
            </a:r>
            <a:r>
              <a:rPr lang="pt-BR" dirty="0" err="1"/>
              <a:t>QoS</a:t>
            </a:r>
            <a:r>
              <a:rPr lang="pt-BR" dirty="0"/>
              <a:t> (</a:t>
            </a:r>
            <a:r>
              <a:rPr lang="pt-BR" dirty="0" err="1"/>
              <a:t>Quality</a:t>
            </a:r>
            <a:r>
              <a:rPr lang="pt-BR" dirty="0"/>
              <a:t> </a:t>
            </a:r>
            <a:r>
              <a:rPr lang="pt-BR" dirty="0" err="1"/>
              <a:t>of</a:t>
            </a:r>
            <a:r>
              <a:rPr lang="pt-BR" dirty="0"/>
              <a:t> Service) das transmissões, isto é, a qualidade do serviço. Isso torna esse padrão interessante para aplicações que são severamente prejudicadas por ruídos (interferências), tais como as comunicações por VoIP.</a:t>
            </a:r>
          </a:p>
          <a:p>
            <a:endParaRPr lang="pt-BR" dirty="0"/>
          </a:p>
          <a:p>
            <a:r>
              <a:rPr lang="pt-BR" dirty="0"/>
              <a:t>Há também o padrão 802.11f, que trabalha com um esquema conhecido como </a:t>
            </a:r>
            <a:r>
              <a:rPr lang="pt-BR" dirty="0" err="1"/>
              <a:t>handoff</a:t>
            </a:r>
            <a:r>
              <a:rPr lang="pt-BR" dirty="0"/>
              <a:t> que, em poucas palavras, faz com que determinado dispositivo se desconecte de um AP (lembrando, um Access Point - ponto de acesso) de sinal fraco e se conecte em outro, de sinal mais forte, dentro da mesma rede. O problema é que alguns fatores podem fazer com que esse procedimento não ocorra da maneira devida, causando transtornos ao usuário. As especificações 802.11f (também conhecido como </a:t>
            </a:r>
            <a:r>
              <a:rPr lang="pt-BR" dirty="0" err="1"/>
              <a:t>Inter-Access</a:t>
            </a:r>
            <a:r>
              <a:rPr lang="pt-BR" dirty="0"/>
              <a:t> Point </a:t>
            </a:r>
            <a:r>
              <a:rPr lang="pt-BR" dirty="0" err="1"/>
              <a:t>Protocol</a:t>
            </a:r>
            <a:r>
              <a:rPr lang="pt-BR" dirty="0"/>
              <a:t>) fazem com que haja melhor interoperabilidade entre os </a:t>
            </a:r>
            <a:r>
              <a:rPr lang="pt-BR" dirty="0" err="1"/>
              <a:t>APs</a:t>
            </a:r>
            <a:r>
              <a:rPr lang="pt-BR" dirty="0"/>
              <a:t> para diminuir estes problemas.</a:t>
            </a:r>
          </a:p>
          <a:p>
            <a:endParaRPr lang="pt-BR" dirty="0"/>
          </a:p>
          <a:p>
            <a:r>
              <a:rPr lang="pt-BR" dirty="0"/>
              <a:t>Também merece destaque o padrão 802.11h. Na verdade, este nada mais é do que uma versão do 802.11a que conta com recursos de alteração de frequência e controle do sinal. Isso porque a frequência de 5 GHz (usada pelo 802.11a) é aplicada em diversos sistemas na Europa. </a:t>
            </a:r>
            <a:endParaRPr lang="en-US" dirty="0"/>
          </a:p>
        </p:txBody>
      </p:sp>
      <p:sp>
        <p:nvSpPr>
          <p:cNvPr id="4" name="Slide Number Placeholder 3">
            <a:extLst>
              <a:ext uri="{FF2B5EF4-FFF2-40B4-BE49-F238E27FC236}">
                <a16:creationId xmlns:a16="http://schemas.microsoft.com/office/drawing/2014/main" id="{8191CCAE-38CA-4B49-8770-84518979B96F}"/>
              </a:ext>
            </a:extLst>
          </p:cNvPr>
          <p:cNvSpPr>
            <a:spLocks noGrp="1"/>
          </p:cNvSpPr>
          <p:nvPr>
            <p:ph type="sldNum" idx="12"/>
          </p:nvPr>
        </p:nvSpPr>
        <p:spPr/>
        <p:txBody>
          <a:bodyPr/>
          <a:lstStyle/>
          <a:p>
            <a:fld id="{00000000-1234-1234-1234-123412341234}" type="slidenum">
              <a:rPr lang="pt-BR" smtClean="0"/>
              <a:pPr/>
              <a:t>100</a:t>
            </a:fld>
            <a:endParaRPr lang="pt-BR"/>
          </a:p>
        </p:txBody>
      </p:sp>
    </p:spTree>
    <p:extLst>
      <p:ext uri="{BB962C8B-B14F-4D97-AF65-F5344CB8AC3E}">
        <p14:creationId xmlns:p14="http://schemas.microsoft.com/office/powerpoint/2010/main" val="164429723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191CCAE-38CA-4B49-8770-84518979B96F}"/>
              </a:ext>
            </a:extLst>
          </p:cNvPr>
          <p:cNvSpPr>
            <a:spLocks noGrp="1"/>
          </p:cNvSpPr>
          <p:nvPr>
            <p:ph type="sldNum" idx="12"/>
          </p:nvPr>
        </p:nvSpPr>
        <p:spPr/>
        <p:txBody>
          <a:bodyPr/>
          <a:lstStyle/>
          <a:p>
            <a:fld id="{00000000-1234-1234-1234-123412341234}" type="slidenum">
              <a:rPr lang="pt-BR" smtClean="0"/>
              <a:pPr/>
              <a:t>101</a:t>
            </a:fld>
            <a:endParaRPr lang="pt-BR"/>
          </a:p>
        </p:txBody>
      </p:sp>
      <p:sp>
        <p:nvSpPr>
          <p:cNvPr id="6" name="Text Placeholder 5">
            <a:extLst>
              <a:ext uri="{FF2B5EF4-FFF2-40B4-BE49-F238E27FC236}">
                <a16:creationId xmlns:a16="http://schemas.microsoft.com/office/drawing/2014/main" id="{9AA3064F-7D46-410F-993A-AF9486E621A3}"/>
              </a:ext>
            </a:extLst>
          </p:cNvPr>
          <p:cNvSpPr>
            <a:spLocks noGrp="1"/>
          </p:cNvSpPr>
          <p:nvPr>
            <p:ph type="body" idx="1"/>
          </p:nvPr>
        </p:nvSpPr>
        <p:spPr/>
        <p:txBody>
          <a:bodyPr>
            <a:normAutofit/>
          </a:bodyPr>
          <a:lstStyle/>
          <a:p>
            <a:r>
              <a:rPr lang="en-US" sz="3200" dirty="0" err="1"/>
              <a:t>Intervalo</a:t>
            </a:r>
            <a:r>
              <a:rPr lang="en-US" sz="3200" dirty="0"/>
              <a:t>  20 min.</a:t>
            </a:r>
          </a:p>
        </p:txBody>
      </p:sp>
      <p:sp>
        <p:nvSpPr>
          <p:cNvPr id="8" name="Title 7">
            <a:extLst>
              <a:ext uri="{FF2B5EF4-FFF2-40B4-BE49-F238E27FC236}">
                <a16:creationId xmlns:a16="http://schemas.microsoft.com/office/drawing/2014/main" id="{1C6808B4-C466-4411-B3B8-CA3F5D8227B0}"/>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6416064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4EAED-FAA2-44E7-9C32-122E218A0115}"/>
              </a:ext>
            </a:extLst>
          </p:cNvPr>
          <p:cNvSpPr>
            <a:spLocks noGrp="1"/>
          </p:cNvSpPr>
          <p:nvPr>
            <p:ph type="title"/>
          </p:nvPr>
        </p:nvSpPr>
        <p:spPr>
          <a:xfrm>
            <a:off x="2514600" y="-180975"/>
            <a:ext cx="7886700" cy="1325563"/>
          </a:xfrm>
        </p:spPr>
        <p:txBody>
          <a:bodyPr/>
          <a:lstStyle/>
          <a:p>
            <a:r>
              <a:rPr lang="en-US" dirty="0" err="1"/>
              <a:t>Roteador</a:t>
            </a:r>
            <a:endParaRPr lang="en-US" dirty="0"/>
          </a:p>
        </p:txBody>
      </p:sp>
      <p:pic>
        <p:nvPicPr>
          <p:cNvPr id="5" name="Picture 4">
            <a:extLst>
              <a:ext uri="{FF2B5EF4-FFF2-40B4-BE49-F238E27FC236}">
                <a16:creationId xmlns:a16="http://schemas.microsoft.com/office/drawing/2014/main" id="{3A17B522-FDEB-4F8D-AECB-B145F0778E52}"/>
              </a:ext>
            </a:extLst>
          </p:cNvPr>
          <p:cNvPicPr>
            <a:picLocks noChangeAspect="1"/>
          </p:cNvPicPr>
          <p:nvPr/>
        </p:nvPicPr>
        <p:blipFill>
          <a:blip r:embed="rId2"/>
          <a:stretch>
            <a:fillRect/>
          </a:stretch>
        </p:blipFill>
        <p:spPr>
          <a:xfrm>
            <a:off x="159141" y="843583"/>
            <a:ext cx="3155559" cy="3803653"/>
          </a:xfrm>
          <a:prstGeom prst="rect">
            <a:avLst/>
          </a:prstGeom>
        </p:spPr>
      </p:pic>
      <p:pic>
        <p:nvPicPr>
          <p:cNvPr id="6" name="Picture 5">
            <a:extLst>
              <a:ext uri="{FF2B5EF4-FFF2-40B4-BE49-F238E27FC236}">
                <a16:creationId xmlns:a16="http://schemas.microsoft.com/office/drawing/2014/main" id="{F787DF3C-2E0B-45D9-B4CF-8CA3813F7598}"/>
              </a:ext>
            </a:extLst>
          </p:cNvPr>
          <p:cNvPicPr>
            <a:picLocks noChangeAspect="1"/>
          </p:cNvPicPr>
          <p:nvPr/>
        </p:nvPicPr>
        <p:blipFill>
          <a:blip r:embed="rId3"/>
          <a:stretch>
            <a:fillRect/>
          </a:stretch>
        </p:blipFill>
        <p:spPr>
          <a:xfrm>
            <a:off x="4572000" y="407485"/>
            <a:ext cx="4572000" cy="3536367"/>
          </a:xfrm>
          <a:prstGeom prst="rect">
            <a:avLst/>
          </a:prstGeom>
        </p:spPr>
      </p:pic>
      <p:sp>
        <p:nvSpPr>
          <p:cNvPr id="3" name="Text Placeholder 2">
            <a:extLst>
              <a:ext uri="{FF2B5EF4-FFF2-40B4-BE49-F238E27FC236}">
                <a16:creationId xmlns:a16="http://schemas.microsoft.com/office/drawing/2014/main" id="{A5F0B8D7-0571-4E4F-98DC-52A4D504971D}"/>
              </a:ext>
            </a:extLst>
          </p:cNvPr>
          <p:cNvSpPr>
            <a:spLocks noGrp="1"/>
          </p:cNvSpPr>
          <p:nvPr>
            <p:ph type="body" idx="1"/>
          </p:nvPr>
        </p:nvSpPr>
        <p:spPr>
          <a:xfrm>
            <a:off x="0" y="1280160"/>
            <a:ext cx="3756074" cy="1730326"/>
          </a:xfrm>
        </p:spPr>
        <p:txBody>
          <a:bodyPr/>
          <a:lstStyle/>
          <a:p>
            <a:endParaRPr lang="en-US" dirty="0"/>
          </a:p>
        </p:txBody>
      </p:sp>
      <p:sp>
        <p:nvSpPr>
          <p:cNvPr id="4" name="Slide Number Placeholder 3">
            <a:extLst>
              <a:ext uri="{FF2B5EF4-FFF2-40B4-BE49-F238E27FC236}">
                <a16:creationId xmlns:a16="http://schemas.microsoft.com/office/drawing/2014/main" id="{E1B49D25-395C-4288-BD7B-8A91A0638183}"/>
              </a:ext>
            </a:extLst>
          </p:cNvPr>
          <p:cNvSpPr>
            <a:spLocks noGrp="1"/>
          </p:cNvSpPr>
          <p:nvPr>
            <p:ph type="sldNum" idx="12"/>
          </p:nvPr>
        </p:nvSpPr>
        <p:spPr/>
        <p:txBody>
          <a:bodyPr/>
          <a:lstStyle/>
          <a:p>
            <a:fld id="{00000000-1234-1234-1234-123412341234}" type="slidenum">
              <a:rPr lang="pt-BR" smtClean="0"/>
              <a:pPr/>
              <a:t>102</a:t>
            </a:fld>
            <a:endParaRPr lang="pt-BR"/>
          </a:p>
        </p:txBody>
      </p:sp>
    </p:spTree>
    <p:extLst>
      <p:ext uri="{BB962C8B-B14F-4D97-AF65-F5344CB8AC3E}">
        <p14:creationId xmlns:p14="http://schemas.microsoft.com/office/powerpoint/2010/main" val="9875545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10200-C72F-43E9-9B71-3BDF3B0DDCB1}"/>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EE94F4CC-B0A5-49E5-8A07-CEFD672466EC}"/>
              </a:ext>
            </a:extLst>
          </p:cNvPr>
          <p:cNvPicPr>
            <a:picLocks noChangeAspect="1"/>
          </p:cNvPicPr>
          <p:nvPr/>
        </p:nvPicPr>
        <p:blipFill>
          <a:blip r:embed="rId2"/>
          <a:stretch>
            <a:fillRect/>
          </a:stretch>
        </p:blipFill>
        <p:spPr>
          <a:xfrm>
            <a:off x="628650" y="1350498"/>
            <a:ext cx="7600950" cy="4351338"/>
          </a:xfrm>
          <a:prstGeom prst="rect">
            <a:avLst/>
          </a:prstGeom>
        </p:spPr>
      </p:pic>
      <p:sp>
        <p:nvSpPr>
          <p:cNvPr id="3" name="Text Placeholder 2">
            <a:extLst>
              <a:ext uri="{FF2B5EF4-FFF2-40B4-BE49-F238E27FC236}">
                <a16:creationId xmlns:a16="http://schemas.microsoft.com/office/drawing/2014/main" id="{C0DC4BF0-B4FC-457D-83C6-FFCC5197FD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A1D5C52-1D06-42A1-B5B0-A197367138AB}"/>
              </a:ext>
            </a:extLst>
          </p:cNvPr>
          <p:cNvSpPr>
            <a:spLocks noGrp="1"/>
          </p:cNvSpPr>
          <p:nvPr>
            <p:ph type="sldNum" idx="12"/>
          </p:nvPr>
        </p:nvSpPr>
        <p:spPr/>
        <p:txBody>
          <a:bodyPr/>
          <a:lstStyle/>
          <a:p>
            <a:fld id="{00000000-1234-1234-1234-123412341234}" type="slidenum">
              <a:rPr lang="pt-BR" smtClean="0"/>
              <a:pPr/>
              <a:t>103</a:t>
            </a:fld>
            <a:endParaRPr lang="pt-BR"/>
          </a:p>
        </p:txBody>
      </p:sp>
    </p:spTree>
    <p:extLst>
      <p:ext uri="{BB962C8B-B14F-4D97-AF65-F5344CB8AC3E}">
        <p14:creationId xmlns:p14="http://schemas.microsoft.com/office/powerpoint/2010/main" val="25585345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3" name="Title 2">
            <a:extLst>
              <a:ext uri="{FF2B5EF4-FFF2-40B4-BE49-F238E27FC236}">
                <a16:creationId xmlns:a16="http://schemas.microsoft.com/office/drawing/2014/main" id="{9C389A52-9A7F-4DAD-8EE7-ADFB6E91B205}"/>
              </a:ext>
            </a:extLst>
          </p:cNvPr>
          <p:cNvSpPr>
            <a:spLocks noGrp="1"/>
          </p:cNvSpPr>
          <p:nvPr>
            <p:ph type="ctrTitle"/>
          </p:nvPr>
        </p:nvSpPr>
        <p:spPr/>
        <p:txBody>
          <a:bodyPr/>
          <a:lstStyle/>
          <a:p>
            <a:endParaRPr lang="en-US"/>
          </a:p>
        </p:txBody>
      </p:sp>
      <p:sp>
        <p:nvSpPr>
          <p:cNvPr id="6" name="TextBox 5">
            <a:extLst>
              <a:ext uri="{FF2B5EF4-FFF2-40B4-BE49-F238E27FC236}">
                <a16:creationId xmlns:a16="http://schemas.microsoft.com/office/drawing/2014/main" id="{400B5349-C02C-40F6-B387-F5432663988D}"/>
              </a:ext>
            </a:extLst>
          </p:cNvPr>
          <p:cNvSpPr txBox="1"/>
          <p:nvPr/>
        </p:nvSpPr>
        <p:spPr>
          <a:xfrm>
            <a:off x="56271" y="1308295"/>
            <a:ext cx="9031458" cy="523220"/>
          </a:xfrm>
          <a:prstGeom prst="rect">
            <a:avLst/>
          </a:prstGeom>
          <a:noFill/>
        </p:spPr>
        <p:txBody>
          <a:bodyPr wrap="square">
            <a:spAutoFit/>
          </a:bodyPr>
          <a:lstStyle/>
          <a:p>
            <a:r>
              <a:rPr lang="en-US" dirty="0"/>
              <a:t>https://www.techtudo.com.br/noticias/2020/03/ieee-802-faz-40-anos-conheca-o-projeto-que-padronizou-wi-fi-e-bluetooth.ghtml</a:t>
            </a:r>
          </a:p>
        </p:txBody>
      </p:sp>
    </p:spTree>
    <p:extLst>
      <p:ext uri="{BB962C8B-B14F-4D97-AF65-F5344CB8AC3E}">
        <p14:creationId xmlns:p14="http://schemas.microsoft.com/office/powerpoint/2010/main" val="26149856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A890D-9CC4-4180-B7CF-7F21B979760A}"/>
              </a:ext>
            </a:extLst>
          </p:cNvPr>
          <p:cNvSpPr>
            <a:spLocks noGrp="1"/>
          </p:cNvSpPr>
          <p:nvPr>
            <p:ph type="title"/>
          </p:nvPr>
        </p:nvSpPr>
        <p:spPr>
          <a:xfrm>
            <a:off x="1979148" y="18255"/>
            <a:ext cx="6658415" cy="1325563"/>
          </a:xfrm>
        </p:spPr>
        <p:txBody>
          <a:bodyPr/>
          <a:lstStyle/>
          <a:p>
            <a:r>
              <a:rPr lang="pt-BR" dirty="0"/>
              <a:t>1) Como usar o Wi-Fi de forma segura?</a:t>
            </a:r>
            <a:br>
              <a:rPr lang="pt-BR" dirty="0"/>
            </a:br>
            <a:endParaRPr lang="en-US" dirty="0"/>
          </a:p>
        </p:txBody>
      </p:sp>
      <p:sp>
        <p:nvSpPr>
          <p:cNvPr id="4" name="Slide Number Placeholder 3">
            <a:extLst>
              <a:ext uri="{FF2B5EF4-FFF2-40B4-BE49-F238E27FC236}">
                <a16:creationId xmlns:a16="http://schemas.microsoft.com/office/drawing/2014/main" id="{C2A529CB-8C5E-426C-BCEE-3F96ABF81C0D}"/>
              </a:ext>
            </a:extLst>
          </p:cNvPr>
          <p:cNvSpPr>
            <a:spLocks noGrp="1"/>
          </p:cNvSpPr>
          <p:nvPr>
            <p:ph type="sldNum" idx="12"/>
          </p:nvPr>
        </p:nvSpPr>
        <p:spPr/>
        <p:txBody>
          <a:bodyPr/>
          <a:lstStyle/>
          <a:p>
            <a:fld id="{00000000-1234-1234-1234-123412341234}" type="slidenum">
              <a:rPr lang="pt-BR" smtClean="0"/>
              <a:pPr/>
              <a:t>105</a:t>
            </a:fld>
            <a:endParaRPr lang="pt-BR"/>
          </a:p>
        </p:txBody>
      </p:sp>
      <p:sp>
        <p:nvSpPr>
          <p:cNvPr id="6" name="Text Placeholder 5">
            <a:extLst>
              <a:ext uri="{FF2B5EF4-FFF2-40B4-BE49-F238E27FC236}">
                <a16:creationId xmlns:a16="http://schemas.microsoft.com/office/drawing/2014/main" id="{60F6103E-6E24-4252-BC84-27077A4ECECE}"/>
              </a:ext>
            </a:extLst>
          </p:cNvPr>
          <p:cNvSpPr>
            <a:spLocks noGrp="1"/>
          </p:cNvSpPr>
          <p:nvPr>
            <p:ph type="body" idx="1"/>
          </p:nvPr>
        </p:nvSpPr>
        <p:spPr>
          <a:xfrm>
            <a:off x="333229" y="1253331"/>
            <a:ext cx="7886700" cy="4351338"/>
          </a:xfrm>
        </p:spPr>
        <p:txBody>
          <a:bodyPr/>
          <a:lstStyle/>
          <a:p>
            <a:r>
              <a:rPr lang="pt-BR" dirty="0"/>
              <a:t>Há uma série de medidas para usar o Wi-Fi de forma mais segura. A mais elementar delas é proteger a rede com uma senha forte e alterar o nome de usuário e a senha do Admin, que dá acesso às configurações do roteador. Por senha forte, os analistas de segurança entendem uma sequência com mais de oito dígitos entre letras e números, que tenha maiúsculas e minúsculas e inclua caracteres especiais, como "_" ou ''#''.</a:t>
            </a:r>
          </a:p>
          <a:p>
            <a:endParaRPr lang="pt-BR" dirty="0"/>
          </a:p>
          <a:p>
            <a:r>
              <a:rPr lang="pt-BR" dirty="0"/>
              <a:t>Também é importante ocultar o nome da rede, o que dificultará aos vizinhos visualizarem o seu Wi-Fi. Ative o firewall do roteador, caso o modelo da sua casa ou escritório conte com o recurso, e use uma VPN para criar uma barreira extra de proteção.</a:t>
            </a:r>
          </a:p>
          <a:p>
            <a:endParaRPr lang="pt-BR" dirty="0"/>
          </a:p>
          <a:p>
            <a:r>
              <a:rPr lang="pt-BR" dirty="0"/>
              <a:t>Desativar o WPS do roteador é outra ação recomendada, pois a funcionalidade reduz a proteção do aparelho contra invasores. Além disso, cabe ficar sempre de olho nas atualizações do firmware, que trazem correções de erros e novas soluções de segurança.</a:t>
            </a:r>
            <a:endParaRPr lang="en-US" dirty="0"/>
          </a:p>
        </p:txBody>
      </p:sp>
    </p:spTree>
    <p:extLst>
      <p:ext uri="{BB962C8B-B14F-4D97-AF65-F5344CB8AC3E}">
        <p14:creationId xmlns:p14="http://schemas.microsoft.com/office/powerpoint/2010/main" val="38951229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0B5F1-CADB-4F2B-BECD-C45D2CD29FC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1A4A672-D64C-4F6C-90B4-DAFF295D74A3}"/>
              </a:ext>
            </a:extLst>
          </p:cNvPr>
          <p:cNvSpPr>
            <a:spLocks noGrp="1"/>
          </p:cNvSpPr>
          <p:nvPr>
            <p:ph type="body" idx="1"/>
          </p:nvPr>
        </p:nvSpPr>
        <p:spPr/>
        <p:txBody>
          <a:bodyPr/>
          <a:lstStyle/>
          <a:p>
            <a:r>
              <a:rPr lang="pt-BR" dirty="0"/>
              <a:t>Também é importante ocultar o nome da rede, o que dificultará aos vizinhos visualizarem o seu Wi-Fi. Ative o firewall do roteador, caso o modelo da sua casa ou escritório conte com o recurso, e use uma VPN para criar uma barreira extra de proteção.</a:t>
            </a:r>
          </a:p>
          <a:p>
            <a:endParaRPr lang="pt-BR" dirty="0"/>
          </a:p>
          <a:p>
            <a:r>
              <a:rPr lang="pt-BR" dirty="0"/>
              <a:t>Desativar o WPS do roteador é outra ação recomendada, pois a funcionalidade reduz a proteção do aparelho contra invasores. Além disso, cabe ficar sempre de olho nas atualizações do firmware, que trazem correções de erros e novas soluções de segurança.</a:t>
            </a:r>
            <a:endParaRPr lang="en-US" dirty="0"/>
          </a:p>
        </p:txBody>
      </p:sp>
      <p:sp>
        <p:nvSpPr>
          <p:cNvPr id="4" name="Slide Number Placeholder 3">
            <a:extLst>
              <a:ext uri="{FF2B5EF4-FFF2-40B4-BE49-F238E27FC236}">
                <a16:creationId xmlns:a16="http://schemas.microsoft.com/office/drawing/2014/main" id="{3D97E81A-F0BD-4AC7-AEA4-02C02FD6720D}"/>
              </a:ext>
            </a:extLst>
          </p:cNvPr>
          <p:cNvSpPr>
            <a:spLocks noGrp="1"/>
          </p:cNvSpPr>
          <p:nvPr>
            <p:ph type="sldNum" idx="12"/>
          </p:nvPr>
        </p:nvSpPr>
        <p:spPr/>
        <p:txBody>
          <a:bodyPr/>
          <a:lstStyle/>
          <a:p>
            <a:fld id="{00000000-1234-1234-1234-123412341234}" type="slidenum">
              <a:rPr lang="pt-BR" smtClean="0"/>
              <a:pPr/>
              <a:t>106</a:t>
            </a:fld>
            <a:endParaRPr lang="pt-BR"/>
          </a:p>
        </p:txBody>
      </p:sp>
    </p:spTree>
    <p:extLst>
      <p:ext uri="{BB962C8B-B14F-4D97-AF65-F5344CB8AC3E}">
        <p14:creationId xmlns:p14="http://schemas.microsoft.com/office/powerpoint/2010/main" val="11366061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8EC94-AFFE-4E22-A1B2-36EA17640F75}"/>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0BB56BD1-9D3B-4D6E-AD92-882666468A7D}"/>
              </a:ext>
            </a:extLst>
          </p:cNvPr>
          <p:cNvPicPr>
            <a:picLocks noChangeAspect="1"/>
          </p:cNvPicPr>
          <p:nvPr/>
        </p:nvPicPr>
        <p:blipFill>
          <a:blip r:embed="rId2"/>
          <a:stretch>
            <a:fillRect/>
          </a:stretch>
        </p:blipFill>
        <p:spPr>
          <a:xfrm>
            <a:off x="0" y="534329"/>
            <a:ext cx="9144000" cy="4698853"/>
          </a:xfrm>
          <a:prstGeom prst="rect">
            <a:avLst/>
          </a:prstGeom>
        </p:spPr>
      </p:pic>
      <p:sp>
        <p:nvSpPr>
          <p:cNvPr id="3" name="Text Placeholder 2">
            <a:extLst>
              <a:ext uri="{FF2B5EF4-FFF2-40B4-BE49-F238E27FC236}">
                <a16:creationId xmlns:a16="http://schemas.microsoft.com/office/drawing/2014/main" id="{F6B54E55-177B-446C-A14E-B773F2C5E17F}"/>
              </a:ext>
            </a:extLst>
          </p:cNvPr>
          <p:cNvSpPr>
            <a:spLocks noGrp="1"/>
          </p:cNvSpPr>
          <p:nvPr>
            <p:ph type="body" idx="1"/>
          </p:nvPr>
        </p:nvSpPr>
        <p:spPr>
          <a:xfrm>
            <a:off x="136281" y="5427639"/>
            <a:ext cx="7886700" cy="3984332"/>
          </a:xfrm>
        </p:spPr>
        <p:txBody>
          <a:bodyPr/>
          <a:lstStyle/>
          <a:p>
            <a:r>
              <a:rPr lang="pt-BR" dirty="0" err="1"/>
              <a:t>Desatiação</a:t>
            </a:r>
            <a:r>
              <a:rPr lang="pt-BR" dirty="0"/>
              <a:t> do WPS aumenta segurança do roteador</a:t>
            </a:r>
            <a:endParaRPr lang="en-US" dirty="0"/>
          </a:p>
        </p:txBody>
      </p:sp>
      <p:sp>
        <p:nvSpPr>
          <p:cNvPr id="4" name="Slide Number Placeholder 3">
            <a:extLst>
              <a:ext uri="{FF2B5EF4-FFF2-40B4-BE49-F238E27FC236}">
                <a16:creationId xmlns:a16="http://schemas.microsoft.com/office/drawing/2014/main" id="{D519A5B9-A5CD-4FCD-BBE5-A10967D1A808}"/>
              </a:ext>
            </a:extLst>
          </p:cNvPr>
          <p:cNvSpPr>
            <a:spLocks noGrp="1"/>
          </p:cNvSpPr>
          <p:nvPr>
            <p:ph type="sldNum" idx="12"/>
          </p:nvPr>
        </p:nvSpPr>
        <p:spPr/>
        <p:txBody>
          <a:bodyPr/>
          <a:lstStyle/>
          <a:p>
            <a:fld id="{00000000-1234-1234-1234-123412341234}" type="slidenum">
              <a:rPr lang="pt-BR" smtClean="0"/>
              <a:pPr/>
              <a:t>107</a:t>
            </a:fld>
            <a:endParaRPr lang="pt-BR"/>
          </a:p>
        </p:txBody>
      </p:sp>
    </p:spTree>
    <p:extLst>
      <p:ext uri="{BB962C8B-B14F-4D97-AF65-F5344CB8AC3E}">
        <p14:creationId xmlns:p14="http://schemas.microsoft.com/office/powerpoint/2010/main" val="21055512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3B11A-002E-4155-B0EA-B7AFF3653C5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74DEB62-FD9F-4947-8F6C-B78E56CFBA99}"/>
              </a:ext>
            </a:extLst>
          </p:cNvPr>
          <p:cNvSpPr>
            <a:spLocks noGrp="1"/>
          </p:cNvSpPr>
          <p:nvPr>
            <p:ph type="body" idx="1"/>
          </p:nvPr>
        </p:nvSpPr>
        <p:spPr/>
        <p:txBody>
          <a:bodyPr/>
          <a:lstStyle/>
          <a:p>
            <a:r>
              <a:rPr lang="pt-BR" dirty="0"/>
              <a:t>2) Qual a melhor encriptação para usar no roteador?</a:t>
            </a:r>
          </a:p>
          <a:p>
            <a:r>
              <a:rPr lang="pt-BR" dirty="0"/>
              <a:t>Atualmente, a melhor encriptação para usar no roteador é a WPA2-AES. A opção está presente na maior parte dos roteadores e deve ser usada para aumentar a segurança do Wi-Fi.</a:t>
            </a:r>
          </a:p>
          <a:p>
            <a:endParaRPr lang="pt-BR" dirty="0"/>
          </a:p>
          <a:p>
            <a:r>
              <a:rPr lang="pt-BR" dirty="0"/>
              <a:t>Contudo, a Wi-Fi Alliance já começou a certificar roteadores com o protocolo WPA3. A próxima geração vai corrigir vulnerabilidades do WPA2, como o </a:t>
            </a:r>
            <a:r>
              <a:rPr lang="pt-BR" dirty="0" err="1"/>
              <a:t>Krack</a:t>
            </a:r>
            <a:r>
              <a:rPr lang="pt-BR" dirty="0"/>
              <a:t>, em que invasores conseguem interceptar dados de sites sem HTTPS usando a rede sem fio.</a:t>
            </a:r>
          </a:p>
          <a:p>
            <a:endParaRPr lang="pt-BR" dirty="0"/>
          </a:p>
          <a:p>
            <a:r>
              <a:rPr lang="pt-BR" dirty="0"/>
              <a:t>O novo protocolo também vai oferecer mais proteção em redes Wi-Fi públicas e contará com sistema de criptografia de 192-bit, mais robusto que o atual. A expectativa é de que até o fim do ano já tenham roteadores com WPA3 no mercado, mas a tecnologia também será liberada pelas fabricantes por meio de atualização de firmware.</a:t>
            </a:r>
            <a:endParaRPr lang="en-US" dirty="0"/>
          </a:p>
        </p:txBody>
      </p:sp>
      <p:sp>
        <p:nvSpPr>
          <p:cNvPr id="4" name="Slide Number Placeholder 3">
            <a:extLst>
              <a:ext uri="{FF2B5EF4-FFF2-40B4-BE49-F238E27FC236}">
                <a16:creationId xmlns:a16="http://schemas.microsoft.com/office/drawing/2014/main" id="{C9B230DF-D3A2-420C-8054-BB8A5216066A}"/>
              </a:ext>
            </a:extLst>
          </p:cNvPr>
          <p:cNvSpPr>
            <a:spLocks noGrp="1"/>
          </p:cNvSpPr>
          <p:nvPr>
            <p:ph type="sldNum" idx="12"/>
          </p:nvPr>
        </p:nvSpPr>
        <p:spPr/>
        <p:txBody>
          <a:bodyPr/>
          <a:lstStyle/>
          <a:p>
            <a:fld id="{00000000-1234-1234-1234-123412341234}" type="slidenum">
              <a:rPr lang="pt-BR" smtClean="0"/>
              <a:pPr/>
              <a:t>108</a:t>
            </a:fld>
            <a:endParaRPr lang="pt-BR"/>
          </a:p>
        </p:txBody>
      </p:sp>
    </p:spTree>
    <p:extLst>
      <p:ext uri="{BB962C8B-B14F-4D97-AF65-F5344CB8AC3E}">
        <p14:creationId xmlns:p14="http://schemas.microsoft.com/office/powerpoint/2010/main" val="3234070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47FE1-803F-42B5-B728-3651BFB7766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681222F-AE06-4A44-87CE-FA37E3D9F402}"/>
              </a:ext>
            </a:extLst>
          </p:cNvPr>
          <p:cNvSpPr>
            <a:spLocks noGrp="1"/>
          </p:cNvSpPr>
          <p:nvPr>
            <p:ph type="body" idx="1"/>
          </p:nvPr>
        </p:nvSpPr>
        <p:spPr/>
        <p:txBody>
          <a:bodyPr/>
          <a:lstStyle/>
          <a:p>
            <a:r>
              <a:rPr lang="pt-BR" dirty="0"/>
              <a:t>3) Como saber se tem alguém usando o seu Wi-Fi?</a:t>
            </a:r>
          </a:p>
          <a:p>
            <a:r>
              <a:rPr lang="pt-BR" dirty="0"/>
              <a:t>O roteador mostra os endereços IP e Mac dos dispositivos conectados à rede, o que permite saber se algum vizinho está roubando seu Wi-Fi. Você pode visualizar isso nas configurações do próprio roteador, procedimento que muda de acordo com o modelo, ou com a ajuda de aplicativos.</a:t>
            </a:r>
          </a:p>
          <a:p>
            <a:endParaRPr lang="pt-BR" dirty="0"/>
          </a:p>
          <a:p>
            <a:r>
              <a:rPr lang="pt-BR" dirty="0"/>
              <a:t>O </a:t>
            </a:r>
            <a:r>
              <a:rPr lang="pt-BR" dirty="0" err="1"/>
              <a:t>Fing</a:t>
            </a:r>
            <a:r>
              <a:rPr lang="pt-BR" dirty="0"/>
              <a:t> é um dos apps que descobre se há intrusos na sua rede. Ele tem versões para Android e iPhone (iOS) e funciona com qualquer roteador. Outras soluções, como o </a:t>
            </a:r>
            <a:r>
              <a:rPr lang="pt-BR" dirty="0" err="1"/>
              <a:t>Tether</a:t>
            </a:r>
            <a:r>
              <a:rPr lang="pt-BR" dirty="0"/>
              <a:t> TP-Link, são voltadas para dispositivos de marcas específicas.</a:t>
            </a:r>
            <a:endParaRPr lang="en-US" dirty="0"/>
          </a:p>
        </p:txBody>
      </p:sp>
      <p:sp>
        <p:nvSpPr>
          <p:cNvPr id="4" name="Slide Number Placeholder 3">
            <a:extLst>
              <a:ext uri="{FF2B5EF4-FFF2-40B4-BE49-F238E27FC236}">
                <a16:creationId xmlns:a16="http://schemas.microsoft.com/office/drawing/2014/main" id="{69C0665A-C691-44CD-9A96-BB4A38443CFF}"/>
              </a:ext>
            </a:extLst>
          </p:cNvPr>
          <p:cNvSpPr>
            <a:spLocks noGrp="1"/>
          </p:cNvSpPr>
          <p:nvPr>
            <p:ph type="sldNum" idx="12"/>
          </p:nvPr>
        </p:nvSpPr>
        <p:spPr/>
        <p:txBody>
          <a:bodyPr/>
          <a:lstStyle/>
          <a:p>
            <a:fld id="{00000000-1234-1234-1234-123412341234}" type="slidenum">
              <a:rPr lang="pt-BR" smtClean="0"/>
              <a:pPr/>
              <a:t>109</a:t>
            </a:fld>
            <a:endParaRPr lang="pt-BR"/>
          </a:p>
        </p:txBody>
      </p:sp>
    </p:spTree>
    <p:extLst>
      <p:ext uri="{BB962C8B-B14F-4D97-AF65-F5344CB8AC3E}">
        <p14:creationId xmlns:p14="http://schemas.microsoft.com/office/powerpoint/2010/main" val="3942197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Google Shape;27;p1"/>
          <p:cNvSpPr txBox="1">
            <a:spLocks noGrp="1"/>
          </p:cNvSpPr>
          <p:nvPr>
            <p:ph type="ctrTitle"/>
          </p:nvPr>
        </p:nvSpPr>
        <p:spPr>
          <a:xfrm>
            <a:off x="1400309" y="1362472"/>
            <a:ext cx="6599086" cy="142876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3200"/>
              <a:buFont typeface="Arial"/>
              <a:buNone/>
            </a:pPr>
            <a:br>
              <a:rPr lang="pt-BR" sz="3200" dirty="0"/>
            </a:br>
            <a:r>
              <a:rPr lang="pt-BR" sz="3200" dirty="0"/>
              <a:t>Tipo de Redes e Topologia de Redes</a:t>
            </a:r>
            <a:endParaRPr sz="3200" b="0" dirty="0"/>
          </a:p>
        </p:txBody>
      </p:sp>
    </p:spTree>
    <p:extLst>
      <p:ext uri="{BB962C8B-B14F-4D97-AF65-F5344CB8AC3E}">
        <p14:creationId xmlns:p14="http://schemas.microsoft.com/office/powerpoint/2010/main" val="186470402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1B9C7-CAB6-4E56-B7D5-AEAB3350EF1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8093A4E-78D1-40B0-8924-489EF0E44D02}"/>
              </a:ext>
            </a:extLst>
          </p:cNvPr>
          <p:cNvSpPr>
            <a:spLocks noGrp="1"/>
          </p:cNvSpPr>
          <p:nvPr>
            <p:ph type="body" idx="1"/>
          </p:nvPr>
        </p:nvSpPr>
        <p:spPr/>
        <p:txBody>
          <a:bodyPr/>
          <a:lstStyle/>
          <a:p>
            <a:r>
              <a:rPr lang="pt-BR" dirty="0"/>
              <a:t>4) Colocar o roteador no alto melhora o sinal?</a:t>
            </a:r>
          </a:p>
          <a:p>
            <a:r>
              <a:rPr lang="pt-BR" dirty="0"/>
              <a:t>Sim. A melhor posição para um roteador é no alto porque as ondas de rádio irradiam para frente e para baixo, criando um efeito "guarda-chuva", conforme chamou o diretor de engenharia da </a:t>
            </a:r>
            <a:r>
              <a:rPr lang="pt-BR" dirty="0" err="1"/>
              <a:t>Linktel</a:t>
            </a:r>
            <a:r>
              <a:rPr lang="pt-BR" dirty="0"/>
              <a:t>, Fabio </a:t>
            </a:r>
            <a:r>
              <a:rPr lang="pt-BR" dirty="0" err="1"/>
              <a:t>Simonagio</a:t>
            </a:r>
            <a:r>
              <a:rPr lang="pt-BR" dirty="0"/>
              <a:t>.</a:t>
            </a:r>
          </a:p>
          <a:p>
            <a:endParaRPr lang="pt-BR" dirty="0"/>
          </a:p>
          <a:p>
            <a:r>
              <a:rPr lang="pt-BR" dirty="0"/>
              <a:t>Devido a essa mecânica, e porque a parte superior do ambiente é a mais desobstruída de móveis, as ondas de um roteador colocado no alto da estante chegam mais facilmente a outros cômodos. Além disso, prefira deixar o roteador no centro da casa ou escritório, pois as antenas omnidirecionais distribuem o sinal em todas as direções.</a:t>
            </a:r>
            <a:endParaRPr lang="en-US" dirty="0"/>
          </a:p>
        </p:txBody>
      </p:sp>
      <p:sp>
        <p:nvSpPr>
          <p:cNvPr id="4" name="Slide Number Placeholder 3">
            <a:extLst>
              <a:ext uri="{FF2B5EF4-FFF2-40B4-BE49-F238E27FC236}">
                <a16:creationId xmlns:a16="http://schemas.microsoft.com/office/drawing/2014/main" id="{B6F53F90-3491-4FF0-BB83-ACFD8EFD5490}"/>
              </a:ext>
            </a:extLst>
          </p:cNvPr>
          <p:cNvSpPr>
            <a:spLocks noGrp="1"/>
          </p:cNvSpPr>
          <p:nvPr>
            <p:ph type="sldNum" idx="12"/>
          </p:nvPr>
        </p:nvSpPr>
        <p:spPr/>
        <p:txBody>
          <a:bodyPr/>
          <a:lstStyle/>
          <a:p>
            <a:fld id="{00000000-1234-1234-1234-123412341234}" type="slidenum">
              <a:rPr lang="pt-BR" smtClean="0"/>
              <a:pPr/>
              <a:t>110</a:t>
            </a:fld>
            <a:endParaRPr lang="pt-BR"/>
          </a:p>
        </p:txBody>
      </p:sp>
    </p:spTree>
    <p:extLst>
      <p:ext uri="{BB962C8B-B14F-4D97-AF65-F5344CB8AC3E}">
        <p14:creationId xmlns:p14="http://schemas.microsoft.com/office/powerpoint/2010/main" val="85230407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4B7FB-154A-4572-9B40-A7975900529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6FCB698-6910-4FA8-9EFC-0F4DB39EFBF4}"/>
              </a:ext>
            </a:extLst>
          </p:cNvPr>
          <p:cNvSpPr>
            <a:spLocks noGrp="1"/>
          </p:cNvSpPr>
          <p:nvPr>
            <p:ph type="body" idx="1"/>
          </p:nvPr>
        </p:nvSpPr>
        <p:spPr/>
        <p:txBody>
          <a:bodyPr/>
          <a:lstStyle/>
          <a:p>
            <a:r>
              <a:rPr lang="pt-BR" dirty="0"/>
              <a:t>5) Os eletrodomésticos atrapalham o Wi-Fi?</a:t>
            </a:r>
          </a:p>
          <a:p>
            <a:r>
              <a:rPr lang="pt-BR" dirty="0"/>
              <a:t>Todo eletrônico que emita ondas eletromagnéticas vai interferir no funcionamento do Wi-Fi. Isso inclui aparelhos como </a:t>
            </a:r>
            <a:r>
              <a:rPr lang="pt-BR" dirty="0" err="1"/>
              <a:t>microondas</a:t>
            </a:r>
            <a:r>
              <a:rPr lang="pt-BR" dirty="0"/>
              <a:t>, telefones sem fio e babás eletrônicas. Se o seu sinal de Wi-Fi estiver muito ruim, afaste o roteador desses eletrônicos ou mesmo desligue-os, se for possível.</a:t>
            </a:r>
            <a:endParaRPr lang="en-US" dirty="0"/>
          </a:p>
        </p:txBody>
      </p:sp>
      <p:sp>
        <p:nvSpPr>
          <p:cNvPr id="4" name="Slide Number Placeholder 3">
            <a:extLst>
              <a:ext uri="{FF2B5EF4-FFF2-40B4-BE49-F238E27FC236}">
                <a16:creationId xmlns:a16="http://schemas.microsoft.com/office/drawing/2014/main" id="{0D140BFA-FB36-423D-83C8-47A5D97AEC61}"/>
              </a:ext>
            </a:extLst>
          </p:cNvPr>
          <p:cNvSpPr>
            <a:spLocks noGrp="1"/>
          </p:cNvSpPr>
          <p:nvPr>
            <p:ph type="sldNum" idx="12"/>
          </p:nvPr>
        </p:nvSpPr>
        <p:spPr/>
        <p:txBody>
          <a:bodyPr/>
          <a:lstStyle/>
          <a:p>
            <a:fld id="{00000000-1234-1234-1234-123412341234}" type="slidenum">
              <a:rPr lang="pt-BR" smtClean="0"/>
              <a:pPr/>
              <a:t>111</a:t>
            </a:fld>
            <a:endParaRPr lang="pt-BR"/>
          </a:p>
        </p:txBody>
      </p:sp>
    </p:spTree>
    <p:extLst>
      <p:ext uri="{BB962C8B-B14F-4D97-AF65-F5344CB8AC3E}">
        <p14:creationId xmlns:p14="http://schemas.microsoft.com/office/powerpoint/2010/main" val="157441495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7F4811A-D35B-429C-AADC-553C1640A24C}"/>
              </a:ext>
            </a:extLst>
          </p:cNvPr>
          <p:cNvSpPr>
            <a:spLocks noGrp="1"/>
          </p:cNvSpPr>
          <p:nvPr>
            <p:ph type="body" idx="1"/>
          </p:nvPr>
        </p:nvSpPr>
        <p:spPr>
          <a:xfrm>
            <a:off x="285750" y="1131092"/>
            <a:ext cx="7886700" cy="4351338"/>
          </a:xfrm>
        </p:spPr>
        <p:txBody>
          <a:bodyPr/>
          <a:lstStyle/>
          <a:p>
            <a:r>
              <a:rPr lang="pt-BR" dirty="0"/>
              <a:t>6) Posso usar vários roteadores para melhorar o sinal?</a:t>
            </a:r>
          </a:p>
          <a:p>
            <a:r>
              <a:rPr lang="pt-BR" dirty="0"/>
              <a:t>É possível configurar um roteador como repetidor para melhorar o Wi-Fi. Mas usar dois roteadores em um só lugar pode gerar interferência no sinal e, além disso, o dispositivo é mais caro que um repetidor.</a:t>
            </a:r>
          </a:p>
          <a:p>
            <a:endParaRPr lang="pt-BR" dirty="0"/>
          </a:p>
          <a:p>
            <a:r>
              <a:rPr lang="pt-BR" dirty="0"/>
              <a:t>Se você já possui dois roteadores em casa, vale a pena testar o procedimento ensinado no tutorial do </a:t>
            </a:r>
            <a:r>
              <a:rPr lang="pt-BR" dirty="0" err="1"/>
              <a:t>TechTudo</a:t>
            </a:r>
            <a:r>
              <a:rPr lang="pt-BR" dirty="0"/>
              <a:t> para aumentar o alcance do sinal. Porém, o ideal é comprar um repetidor, disponíveis com preços a partir de R$ 40.</a:t>
            </a:r>
            <a:endParaRPr lang="en-US" dirty="0"/>
          </a:p>
        </p:txBody>
      </p:sp>
      <p:sp>
        <p:nvSpPr>
          <p:cNvPr id="4" name="Slide Number Placeholder 3">
            <a:extLst>
              <a:ext uri="{FF2B5EF4-FFF2-40B4-BE49-F238E27FC236}">
                <a16:creationId xmlns:a16="http://schemas.microsoft.com/office/drawing/2014/main" id="{547563FD-3844-42CF-BAAD-3AB0D4637786}"/>
              </a:ext>
            </a:extLst>
          </p:cNvPr>
          <p:cNvSpPr>
            <a:spLocks noGrp="1"/>
          </p:cNvSpPr>
          <p:nvPr>
            <p:ph type="sldNum" idx="12"/>
          </p:nvPr>
        </p:nvSpPr>
        <p:spPr/>
        <p:txBody>
          <a:bodyPr/>
          <a:lstStyle/>
          <a:p>
            <a:fld id="{00000000-1234-1234-1234-123412341234}" type="slidenum">
              <a:rPr lang="pt-BR" smtClean="0"/>
              <a:pPr/>
              <a:t>112</a:t>
            </a:fld>
            <a:endParaRPr lang="pt-BR"/>
          </a:p>
        </p:txBody>
      </p:sp>
      <p:pic>
        <p:nvPicPr>
          <p:cNvPr id="5" name="Picture 4">
            <a:extLst>
              <a:ext uri="{FF2B5EF4-FFF2-40B4-BE49-F238E27FC236}">
                <a16:creationId xmlns:a16="http://schemas.microsoft.com/office/drawing/2014/main" id="{F62D9D77-6BFA-44B4-B40D-7F3C7A4CB773}"/>
              </a:ext>
            </a:extLst>
          </p:cNvPr>
          <p:cNvPicPr>
            <a:picLocks noChangeAspect="1"/>
          </p:cNvPicPr>
          <p:nvPr/>
        </p:nvPicPr>
        <p:blipFill>
          <a:blip r:embed="rId2"/>
          <a:stretch>
            <a:fillRect/>
          </a:stretch>
        </p:blipFill>
        <p:spPr>
          <a:xfrm>
            <a:off x="464235" y="3429000"/>
            <a:ext cx="3573194" cy="2423160"/>
          </a:xfrm>
          <a:prstGeom prst="rect">
            <a:avLst/>
          </a:prstGeom>
        </p:spPr>
      </p:pic>
      <p:sp>
        <p:nvSpPr>
          <p:cNvPr id="7" name="TextBox 6">
            <a:extLst>
              <a:ext uri="{FF2B5EF4-FFF2-40B4-BE49-F238E27FC236}">
                <a16:creationId xmlns:a16="http://schemas.microsoft.com/office/drawing/2014/main" id="{FCDD7FE7-894C-44BA-918D-77B90E49DB35}"/>
              </a:ext>
            </a:extLst>
          </p:cNvPr>
          <p:cNvSpPr txBox="1"/>
          <p:nvPr/>
        </p:nvSpPr>
        <p:spPr>
          <a:xfrm>
            <a:off x="4201844" y="5203688"/>
            <a:ext cx="4656406" cy="523220"/>
          </a:xfrm>
          <a:prstGeom prst="rect">
            <a:avLst/>
          </a:prstGeom>
          <a:noFill/>
        </p:spPr>
        <p:txBody>
          <a:bodyPr wrap="square">
            <a:spAutoFit/>
          </a:bodyPr>
          <a:lstStyle/>
          <a:p>
            <a:r>
              <a:rPr lang="pt-BR" dirty="0"/>
              <a:t>Prefira um repetidor para aumentar o alcance do Wi-Fi em casa</a:t>
            </a:r>
            <a:endParaRPr lang="en-US" dirty="0"/>
          </a:p>
        </p:txBody>
      </p:sp>
    </p:spTree>
    <p:extLst>
      <p:ext uri="{BB962C8B-B14F-4D97-AF65-F5344CB8AC3E}">
        <p14:creationId xmlns:p14="http://schemas.microsoft.com/office/powerpoint/2010/main" val="197073064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Shape 26"/>
        <p:cNvGrpSpPr/>
        <p:nvPr/>
      </p:nvGrpSpPr>
      <p:grpSpPr>
        <a:xfrm>
          <a:off x="0" y="0"/>
          <a:ext cx="0" cy="0"/>
          <a:chOff x="0" y="0"/>
          <a:chExt cx="0" cy="0"/>
        </a:xfrm>
      </p:grpSpPr>
      <p:sp>
        <p:nvSpPr>
          <p:cNvPr id="27" name="Google Shape;27;p1"/>
          <p:cNvSpPr txBox="1">
            <a:spLocks noGrp="1"/>
          </p:cNvSpPr>
          <p:nvPr>
            <p:ph type="ctrTitle"/>
          </p:nvPr>
        </p:nvSpPr>
        <p:spPr>
          <a:xfrm>
            <a:off x="176420" y="1165524"/>
            <a:ext cx="8784700" cy="142876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3200"/>
              <a:buFont typeface="Arial"/>
              <a:buNone/>
            </a:pPr>
            <a:r>
              <a:rPr lang="pt-BR" sz="3200" b="0" dirty="0"/>
              <a:t>7) Qual a velocidade máxima do Wi-Fi?</a:t>
            </a:r>
            <a:br>
              <a:rPr lang="pt-BR" sz="3200" b="0" dirty="0"/>
            </a:br>
            <a:r>
              <a:rPr lang="pt-BR" sz="3200" b="0" dirty="0"/>
              <a:t>A taxa de transferência varia conforme o padrão de Wi-Fi. No 802.11ac, o mais recente empregado atualmente, a velocidade máxima é de 1.300 Mb/s na banda de 5 GHz e de 450 Mb/s na de 2,4 GHz. A geração anterior, 802.11n, pode chegar a 600 Mb/s. Já o próximo Wi-Fi 802.11ax promete velocidades de download de até 14 Gb/s.</a:t>
            </a:r>
            <a:br>
              <a:rPr lang="pt-BR" sz="3200" b="0" dirty="0"/>
            </a:br>
            <a:r>
              <a:rPr lang="pt-BR" sz="2400" b="0" i="0" dirty="0">
                <a:solidFill>
                  <a:srgbClr val="333333"/>
                </a:solidFill>
                <a:effectLst/>
                <a:latin typeface="opensans"/>
              </a:rPr>
              <a:t>Cabe ressaltar que as velocidades no mundo real tendem ser cerca de 50% abaixo do limite de cada padrão. Além disso, as fabricantes podem oferecer melhorias que ultrapassem o limite fixado pela Wi-Fi Alliance.</a:t>
            </a:r>
            <a:endParaRPr sz="3200" b="0" dirty="0"/>
          </a:p>
        </p:txBody>
      </p:sp>
    </p:spTree>
    <p:extLst>
      <p:ext uri="{BB962C8B-B14F-4D97-AF65-F5344CB8AC3E}">
        <p14:creationId xmlns:p14="http://schemas.microsoft.com/office/powerpoint/2010/main" val="251716561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Shape 26"/>
        <p:cNvGrpSpPr/>
        <p:nvPr/>
      </p:nvGrpSpPr>
      <p:grpSpPr>
        <a:xfrm>
          <a:off x="0" y="0"/>
          <a:ext cx="0" cy="0"/>
          <a:chOff x="0" y="0"/>
          <a:chExt cx="0" cy="0"/>
        </a:xfrm>
      </p:grpSpPr>
      <p:sp>
        <p:nvSpPr>
          <p:cNvPr id="27" name="Google Shape;27;p1"/>
          <p:cNvSpPr txBox="1">
            <a:spLocks noGrp="1"/>
          </p:cNvSpPr>
          <p:nvPr>
            <p:ph type="ctrTitle"/>
          </p:nvPr>
        </p:nvSpPr>
        <p:spPr>
          <a:xfrm>
            <a:off x="179650" y="940441"/>
            <a:ext cx="8784700" cy="142876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3200"/>
              <a:buFont typeface="Arial"/>
              <a:buNone/>
            </a:pPr>
            <a:r>
              <a:rPr lang="pt-BR" sz="3200" b="0" dirty="0"/>
              <a:t>8) Qual banda devo usar: 2,4 GHz ou 5 GHz?</a:t>
            </a:r>
            <a:br>
              <a:rPr lang="pt-BR" sz="3200" b="0" dirty="0"/>
            </a:br>
            <a:r>
              <a:rPr lang="pt-BR" sz="3200" b="0" dirty="0"/>
              <a:t>A escolha entre as bandas de 2,4 GHz e 5 GHz depende do seu espaço físico e necessidades. A faixa de 2,4 GHz é mais congestionada e transfere dados com menor velocidade. Em compensação, ela atravessa obstáculos físicos, como paredes e móveis, com mais facilidade. Assim, o 5 GHz é vantajoso para quem pretende usar o Wi-Fi em um ambiente pequeno, ao passo que a frequência de 2,4 GHz oferece mais alcance.</a:t>
            </a:r>
            <a:endParaRPr sz="3200" b="0" dirty="0"/>
          </a:p>
        </p:txBody>
      </p:sp>
    </p:spTree>
    <p:extLst>
      <p:ext uri="{BB962C8B-B14F-4D97-AF65-F5344CB8AC3E}">
        <p14:creationId xmlns:p14="http://schemas.microsoft.com/office/powerpoint/2010/main" val="52088007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Google Shape;27;p1"/>
          <p:cNvSpPr txBox="1">
            <a:spLocks noGrp="1"/>
          </p:cNvSpPr>
          <p:nvPr>
            <p:ph type="ctrTitle"/>
          </p:nvPr>
        </p:nvSpPr>
        <p:spPr>
          <a:xfrm>
            <a:off x="179650" y="940441"/>
            <a:ext cx="8784700" cy="142876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3200"/>
              <a:buFont typeface="Arial"/>
              <a:buNone/>
            </a:pPr>
            <a:br>
              <a:rPr lang="pt-BR" sz="3200" b="0" dirty="0"/>
            </a:br>
            <a:br>
              <a:rPr lang="pt-BR" sz="3200" b="0" dirty="0"/>
            </a:br>
            <a:br>
              <a:rPr lang="pt-BR" sz="3200" b="0" dirty="0"/>
            </a:br>
            <a:endParaRPr sz="3200" b="0" dirty="0"/>
          </a:p>
        </p:txBody>
      </p:sp>
      <p:pic>
        <p:nvPicPr>
          <p:cNvPr id="2" name="Picture 1">
            <a:extLst>
              <a:ext uri="{FF2B5EF4-FFF2-40B4-BE49-F238E27FC236}">
                <a16:creationId xmlns:a16="http://schemas.microsoft.com/office/drawing/2014/main" id="{6A7DBDD6-F690-408D-8738-45638DEEC176}"/>
              </a:ext>
            </a:extLst>
          </p:cNvPr>
          <p:cNvPicPr>
            <a:picLocks noChangeAspect="1"/>
          </p:cNvPicPr>
          <p:nvPr/>
        </p:nvPicPr>
        <p:blipFill>
          <a:blip r:embed="rId3"/>
          <a:stretch>
            <a:fillRect/>
          </a:stretch>
        </p:blipFill>
        <p:spPr>
          <a:xfrm>
            <a:off x="0" y="562356"/>
            <a:ext cx="9144000" cy="3854899"/>
          </a:xfrm>
          <a:prstGeom prst="rect">
            <a:avLst/>
          </a:prstGeom>
        </p:spPr>
      </p:pic>
      <p:sp>
        <p:nvSpPr>
          <p:cNvPr id="5" name="TextBox 4">
            <a:extLst>
              <a:ext uri="{FF2B5EF4-FFF2-40B4-BE49-F238E27FC236}">
                <a16:creationId xmlns:a16="http://schemas.microsoft.com/office/drawing/2014/main" id="{2329AA91-6F68-402C-AF55-3B12F94B77EC}"/>
              </a:ext>
            </a:extLst>
          </p:cNvPr>
          <p:cNvSpPr txBox="1"/>
          <p:nvPr/>
        </p:nvSpPr>
        <p:spPr>
          <a:xfrm>
            <a:off x="935502" y="4656452"/>
            <a:ext cx="4656406" cy="523220"/>
          </a:xfrm>
          <a:prstGeom prst="rect">
            <a:avLst/>
          </a:prstGeom>
          <a:noFill/>
        </p:spPr>
        <p:txBody>
          <a:bodyPr wrap="square">
            <a:spAutoFit/>
          </a:bodyPr>
          <a:lstStyle/>
          <a:p>
            <a:r>
              <a:rPr lang="pt-BR" dirty="0"/>
              <a:t>Frequência de 2,4 GHz tem mais alcance, mas é mais lenta que banda de 5 GHz</a:t>
            </a:r>
            <a:endParaRPr lang="en-US" dirty="0"/>
          </a:p>
        </p:txBody>
      </p:sp>
    </p:spTree>
    <p:extLst>
      <p:ext uri="{BB962C8B-B14F-4D97-AF65-F5344CB8AC3E}">
        <p14:creationId xmlns:p14="http://schemas.microsoft.com/office/powerpoint/2010/main" val="20287842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6" name="TextBox 5">
            <a:extLst>
              <a:ext uri="{FF2B5EF4-FFF2-40B4-BE49-F238E27FC236}">
                <a16:creationId xmlns:a16="http://schemas.microsoft.com/office/drawing/2014/main" id="{35078EBA-C6E1-4536-9824-57190A39C7B3}"/>
              </a:ext>
            </a:extLst>
          </p:cNvPr>
          <p:cNvSpPr txBox="1"/>
          <p:nvPr/>
        </p:nvSpPr>
        <p:spPr>
          <a:xfrm>
            <a:off x="3256671" y="262574"/>
            <a:ext cx="4656406" cy="523220"/>
          </a:xfrm>
          <a:prstGeom prst="rect">
            <a:avLst/>
          </a:prstGeom>
          <a:noFill/>
        </p:spPr>
        <p:txBody>
          <a:bodyPr wrap="square">
            <a:spAutoFit/>
          </a:bodyPr>
          <a:lstStyle/>
          <a:p>
            <a:r>
              <a:rPr lang="pt-BR" dirty="0"/>
              <a:t>Segurança em roteadores: entenda riscos e veja dicas para se proteger</a:t>
            </a:r>
            <a:endParaRPr lang="en-US" dirty="0"/>
          </a:p>
        </p:txBody>
      </p:sp>
      <p:sp>
        <p:nvSpPr>
          <p:cNvPr id="8" name="TextBox 7">
            <a:extLst>
              <a:ext uri="{FF2B5EF4-FFF2-40B4-BE49-F238E27FC236}">
                <a16:creationId xmlns:a16="http://schemas.microsoft.com/office/drawing/2014/main" id="{0EBBC64E-3B45-4A6D-B087-FF164530DF6C}"/>
              </a:ext>
            </a:extLst>
          </p:cNvPr>
          <p:cNvSpPr txBox="1"/>
          <p:nvPr/>
        </p:nvSpPr>
        <p:spPr>
          <a:xfrm>
            <a:off x="316523" y="1021547"/>
            <a:ext cx="4656406" cy="1600438"/>
          </a:xfrm>
          <a:prstGeom prst="rect">
            <a:avLst/>
          </a:prstGeom>
          <a:noFill/>
        </p:spPr>
        <p:txBody>
          <a:bodyPr wrap="square">
            <a:spAutoFit/>
          </a:bodyPr>
          <a:lstStyle/>
          <a:p>
            <a:r>
              <a:rPr lang="pt-BR" dirty="0"/>
              <a:t>Os roteadores são presença quase certa em casas, escritórios e lojas. Apesar das configurações de segurança, os aparelhos podem ficar vulneráveis, oferecendo brechas para que criminosos acessem dados e arquivos sensíveis na rede. Recentemente, foram descobertas falhas em aparelhos do tipo, permitindo o acesso remoto de terceiros à rede Wi-Fi.</a:t>
            </a:r>
            <a:endParaRPr lang="en-US" dirty="0"/>
          </a:p>
        </p:txBody>
      </p:sp>
      <p:sp>
        <p:nvSpPr>
          <p:cNvPr id="10" name="TextBox 9">
            <a:extLst>
              <a:ext uri="{FF2B5EF4-FFF2-40B4-BE49-F238E27FC236}">
                <a16:creationId xmlns:a16="http://schemas.microsoft.com/office/drawing/2014/main" id="{E89A73CF-B251-437F-8A98-C5F9286229FB}"/>
              </a:ext>
            </a:extLst>
          </p:cNvPr>
          <p:cNvSpPr txBox="1"/>
          <p:nvPr/>
        </p:nvSpPr>
        <p:spPr>
          <a:xfrm>
            <a:off x="316523" y="2857738"/>
            <a:ext cx="4656406" cy="2031325"/>
          </a:xfrm>
          <a:prstGeom prst="rect">
            <a:avLst/>
          </a:prstGeom>
          <a:noFill/>
        </p:spPr>
        <p:txBody>
          <a:bodyPr wrap="square">
            <a:spAutoFit/>
          </a:bodyPr>
          <a:lstStyle/>
          <a:p>
            <a:r>
              <a:rPr lang="pt-BR" dirty="0"/>
              <a:t>Falhas em roteadores populares</a:t>
            </a:r>
          </a:p>
          <a:p>
            <a:r>
              <a:rPr lang="pt-BR" dirty="0"/>
              <a:t>Todos os anos, falhas em roteadores de fabricantes conhecidas no mercado são reveladas por pesquisadores e empresas de segurança. Em maio de 2018, o modelo TL-WR740N, da TP-Link, teve mais de 185 mil aparelhos afetados com uma brecha de nível crítico no firmware. O problema permitia executar códigos maliciosos remotamente, sem que o hacker precisasse se aproximar do equipamento.</a:t>
            </a:r>
            <a:endParaRPr lang="en-US" dirty="0"/>
          </a:p>
        </p:txBody>
      </p:sp>
      <p:pic>
        <p:nvPicPr>
          <p:cNvPr id="9" name="Picture 8">
            <a:extLst>
              <a:ext uri="{FF2B5EF4-FFF2-40B4-BE49-F238E27FC236}">
                <a16:creationId xmlns:a16="http://schemas.microsoft.com/office/drawing/2014/main" id="{4E802F8A-9968-405B-9DCC-41C340CC4505}"/>
              </a:ext>
            </a:extLst>
          </p:cNvPr>
          <p:cNvPicPr>
            <a:picLocks noChangeAspect="1"/>
          </p:cNvPicPr>
          <p:nvPr/>
        </p:nvPicPr>
        <p:blipFill>
          <a:blip r:embed="rId3"/>
          <a:stretch>
            <a:fillRect/>
          </a:stretch>
        </p:blipFill>
        <p:spPr>
          <a:xfrm>
            <a:off x="5345722" y="3805128"/>
            <a:ext cx="3179300" cy="2031325"/>
          </a:xfrm>
          <a:prstGeom prst="rect">
            <a:avLst/>
          </a:prstGeom>
        </p:spPr>
      </p:pic>
    </p:spTree>
    <p:extLst>
      <p:ext uri="{BB962C8B-B14F-4D97-AF65-F5344CB8AC3E}">
        <p14:creationId xmlns:p14="http://schemas.microsoft.com/office/powerpoint/2010/main" val="354776838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E94CD9-73A6-4563-B126-1F187941B6B6}"/>
              </a:ext>
            </a:extLst>
          </p:cNvPr>
          <p:cNvSpPr>
            <a:spLocks noGrp="1"/>
          </p:cNvSpPr>
          <p:nvPr>
            <p:ph type="body" idx="1"/>
          </p:nvPr>
        </p:nvSpPr>
        <p:spPr>
          <a:xfrm>
            <a:off x="132260" y="976540"/>
            <a:ext cx="9011739" cy="4351338"/>
          </a:xfrm>
        </p:spPr>
        <p:txBody>
          <a:bodyPr/>
          <a:lstStyle/>
          <a:p>
            <a:r>
              <a:rPr lang="pt-BR" dirty="0"/>
              <a:t>Aparelhos distribuídos pela Oi também tiveram falhas de segurança reveladas em cinco mil roteadores da </a:t>
            </a:r>
            <a:r>
              <a:rPr lang="pt-BR" dirty="0" err="1"/>
              <a:t>Datacom</a:t>
            </a:r>
            <a:r>
              <a:rPr lang="pt-BR" dirty="0"/>
              <a:t>. Semelhante ao problema da TP-Link, criminosos conseguiam controlar o aparelho de forma remota sem precisar inserir a senha do equipamento. Ou seja, Outro caso foi com roteadores da </a:t>
            </a:r>
            <a:r>
              <a:rPr lang="pt-BR" dirty="0" err="1"/>
              <a:t>Netgear</a:t>
            </a:r>
            <a:r>
              <a:rPr lang="pt-BR" dirty="0"/>
              <a:t>, também expostos ao controle da rede e teve a facilidade em quebrar a segurança do aparelho apontada por especialistas. Além disso, modelos da Asus, D-Link e </a:t>
            </a:r>
            <a:r>
              <a:rPr lang="pt-BR" dirty="0" err="1"/>
              <a:t>TrendNet</a:t>
            </a:r>
            <a:r>
              <a:rPr lang="pt-BR" dirty="0"/>
              <a:t> receberem indicações de pesquisadores internacionais sobre </a:t>
            </a:r>
            <a:r>
              <a:rPr lang="pt-BR" dirty="0" err="1"/>
              <a:t>vulnerabilidades.mesmo</a:t>
            </a:r>
            <a:r>
              <a:rPr lang="pt-BR" dirty="0"/>
              <a:t> que fosse um código forte, o hacker teria acesso aos dados da rede.</a:t>
            </a:r>
          </a:p>
          <a:p>
            <a:pPr algn="l" fontAlgn="auto"/>
            <a:r>
              <a:rPr lang="pt-BR" b="1" i="0" dirty="0">
                <a:solidFill>
                  <a:srgbClr val="111111"/>
                </a:solidFill>
                <a:effectLst/>
                <a:latin typeface="opensans"/>
              </a:rPr>
              <a:t>Quais dados ficam em risco?</a:t>
            </a:r>
          </a:p>
          <a:p>
            <a:pPr algn="l" fontAlgn="auto"/>
            <a:r>
              <a:rPr lang="pt-BR" b="0" i="0" dirty="0">
                <a:solidFill>
                  <a:srgbClr val="333333"/>
                </a:solidFill>
                <a:effectLst/>
                <a:latin typeface="opensans"/>
              </a:rPr>
              <a:t>Com as falhas no firmware, nas configurações de criptografia e na atualização dos aparelhos mais recentes, qualquer usuário que utilize uma rede vulnerável coloca dados e arquivos em risco. Caso um hacker acesse o roteador, é possível que ele encontre documentos e senhas nos dispositivos conectados, além de controlar toda a rede Wi-Fi.</a:t>
            </a:r>
          </a:p>
          <a:p>
            <a:pPr algn="l" fontAlgn="auto"/>
            <a:r>
              <a:rPr lang="pt-BR" b="0" i="0" dirty="0">
                <a:solidFill>
                  <a:srgbClr val="333333"/>
                </a:solidFill>
                <a:effectLst/>
                <a:latin typeface="opensans"/>
              </a:rPr>
              <a:t>Em equipamentos que oferecem portas USB para conectar HDs externos ou pen drives, o risco pode ser ainda maior. Ligados diretamente no roteador, os dispositivos de armazenamento podem ser facilmente acessados por criminosos ao aproveitar uma vulnerabilidade do aparelho.</a:t>
            </a:r>
          </a:p>
          <a:p>
            <a:br>
              <a:rPr lang="pt-BR" b="0" i="0" dirty="0">
                <a:solidFill>
                  <a:srgbClr val="333333"/>
                </a:solidFill>
                <a:effectLst/>
                <a:latin typeface="opensans"/>
              </a:rPr>
            </a:br>
            <a:endParaRPr lang="en-US" dirty="0"/>
          </a:p>
        </p:txBody>
      </p:sp>
      <p:sp>
        <p:nvSpPr>
          <p:cNvPr id="4" name="Slide Number Placeholder 3">
            <a:extLst>
              <a:ext uri="{FF2B5EF4-FFF2-40B4-BE49-F238E27FC236}">
                <a16:creationId xmlns:a16="http://schemas.microsoft.com/office/drawing/2014/main" id="{56EEA47E-BF8C-4BBE-8A4C-0BA1B86086BB}"/>
              </a:ext>
            </a:extLst>
          </p:cNvPr>
          <p:cNvSpPr>
            <a:spLocks noGrp="1"/>
          </p:cNvSpPr>
          <p:nvPr>
            <p:ph type="sldNum" idx="12"/>
          </p:nvPr>
        </p:nvSpPr>
        <p:spPr/>
        <p:txBody>
          <a:bodyPr/>
          <a:lstStyle/>
          <a:p>
            <a:fld id="{00000000-1234-1234-1234-123412341234}" type="slidenum">
              <a:rPr lang="pt-BR" smtClean="0"/>
              <a:pPr/>
              <a:t>117</a:t>
            </a:fld>
            <a:endParaRPr lang="pt-BR"/>
          </a:p>
        </p:txBody>
      </p:sp>
    </p:spTree>
    <p:extLst>
      <p:ext uri="{BB962C8B-B14F-4D97-AF65-F5344CB8AC3E}">
        <p14:creationId xmlns:p14="http://schemas.microsoft.com/office/powerpoint/2010/main" val="29125120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Shape 26"/>
        <p:cNvGrpSpPr/>
        <p:nvPr/>
      </p:nvGrpSpPr>
      <p:grpSpPr>
        <a:xfrm>
          <a:off x="0" y="0"/>
          <a:ext cx="0" cy="0"/>
          <a:chOff x="0" y="0"/>
          <a:chExt cx="0" cy="0"/>
        </a:xfrm>
      </p:grpSpPr>
      <p:sp>
        <p:nvSpPr>
          <p:cNvPr id="3" name="Title 2">
            <a:extLst>
              <a:ext uri="{FF2B5EF4-FFF2-40B4-BE49-F238E27FC236}">
                <a16:creationId xmlns:a16="http://schemas.microsoft.com/office/drawing/2014/main" id="{438BFC17-DAB2-4638-A742-2D6B46628FFE}"/>
              </a:ext>
            </a:extLst>
          </p:cNvPr>
          <p:cNvSpPr>
            <a:spLocks noGrp="1"/>
          </p:cNvSpPr>
          <p:nvPr>
            <p:ph type="ctrTitle"/>
          </p:nvPr>
        </p:nvSpPr>
        <p:spPr/>
        <p:txBody>
          <a:bodyPr/>
          <a:lstStyle/>
          <a:p>
            <a:r>
              <a:rPr lang="en-US" dirty="0"/>
              <a:t>Como </a:t>
            </a:r>
            <a:r>
              <a:rPr lang="en-US" dirty="0" err="1"/>
              <a:t>proteger</a:t>
            </a:r>
            <a:r>
              <a:rPr lang="en-US" dirty="0"/>
              <a:t> </a:t>
            </a:r>
            <a:r>
              <a:rPr lang="en-US" dirty="0" err="1"/>
              <a:t>roteador</a:t>
            </a:r>
            <a:endParaRPr lang="en-US" dirty="0"/>
          </a:p>
        </p:txBody>
      </p:sp>
      <p:sp>
        <p:nvSpPr>
          <p:cNvPr id="6" name="TextBox 5">
            <a:extLst>
              <a:ext uri="{FF2B5EF4-FFF2-40B4-BE49-F238E27FC236}">
                <a16:creationId xmlns:a16="http://schemas.microsoft.com/office/drawing/2014/main" id="{07F589B5-54F4-4169-B3C4-5634F69F2AAC}"/>
              </a:ext>
            </a:extLst>
          </p:cNvPr>
          <p:cNvSpPr txBox="1"/>
          <p:nvPr/>
        </p:nvSpPr>
        <p:spPr>
          <a:xfrm>
            <a:off x="0" y="1037964"/>
            <a:ext cx="8958266" cy="5262979"/>
          </a:xfrm>
          <a:prstGeom prst="rect">
            <a:avLst/>
          </a:prstGeom>
          <a:noFill/>
        </p:spPr>
        <p:txBody>
          <a:bodyPr wrap="square">
            <a:spAutoFit/>
          </a:bodyPr>
          <a:lstStyle/>
          <a:p>
            <a:r>
              <a:rPr lang="pt-BR" dirty="0"/>
              <a:t>1. Senhas fortes e atualizadas</a:t>
            </a:r>
          </a:p>
          <a:p>
            <a:endParaRPr lang="pt-BR" dirty="0"/>
          </a:p>
          <a:p>
            <a:r>
              <a:rPr lang="pt-BR" dirty="0"/>
              <a:t>A primeira coisa a se fazer ao começar a usar um roteador novo é alterar a senha padrão que vem de fábrica com o aparelho. Depois desse processo, é essencial configurar um código de segurança forte, de preferência sem relação com datas de aniversário ou sobrenomes, incluindo letras, números e caracteres especiais quando possível.</a:t>
            </a:r>
          </a:p>
          <a:p>
            <a:endParaRPr lang="pt-BR" dirty="0"/>
          </a:p>
          <a:p>
            <a:r>
              <a:rPr lang="pt-BR" dirty="0"/>
              <a:t>O Google Chrome oferece uma função para ajudar usuários no desenvolvimento do código. Além disso, geradores de senha online auxiliam na criação de sequências complexas que podem ser utilizadas em roteadores. Os caracteres de acesso devem ser trocados após alguns meses de uso, para sempre reforçar a segurança do aparelho.</a:t>
            </a:r>
          </a:p>
          <a:p>
            <a:endParaRPr lang="pt-BR" dirty="0"/>
          </a:p>
          <a:p>
            <a:r>
              <a:rPr lang="pt-BR" dirty="0"/>
              <a:t>2. Atualização dos equipamentos</a:t>
            </a:r>
          </a:p>
          <a:p>
            <a:endParaRPr lang="pt-BR" dirty="0"/>
          </a:p>
          <a:p>
            <a:r>
              <a:rPr lang="pt-BR" dirty="0"/>
              <a:t>A maior parte das vulnerabilidades é identificada em aparelhos recém lançados. Após a identificação dos problemas, as fabricantes costumam liberar atualizações de segurança do firmware para que usuários mantenham os equipamentos seguros.</a:t>
            </a:r>
          </a:p>
          <a:p>
            <a:pPr algn="l" fontAlgn="auto"/>
            <a:r>
              <a:rPr lang="pt-BR" b="0" i="0" dirty="0">
                <a:solidFill>
                  <a:srgbClr val="333333"/>
                </a:solidFill>
                <a:effectLst/>
                <a:latin typeface="opensans"/>
              </a:rPr>
              <a:t>Em alguns modelos, é possível configurar a atualização automática do equipamento. Caso não tenha a opção, o recurso pode ser habilitado a partir de um botão no roteador, ou baixando o software no site da fabricante.</a:t>
            </a:r>
          </a:p>
          <a:p>
            <a:pPr algn="l" fontAlgn="auto"/>
            <a:r>
              <a:rPr lang="pt-BR" b="1" i="0" dirty="0">
                <a:solidFill>
                  <a:srgbClr val="333333"/>
                </a:solidFill>
                <a:effectLst/>
                <a:latin typeface="inherit"/>
              </a:rPr>
              <a:t>3. Criptografia WPA2</a:t>
            </a:r>
            <a:endParaRPr lang="pt-BR" b="0" i="0" dirty="0">
              <a:solidFill>
                <a:srgbClr val="333333"/>
              </a:solidFill>
              <a:effectLst/>
              <a:latin typeface="opensans"/>
            </a:endParaRPr>
          </a:p>
          <a:p>
            <a:pPr algn="l" fontAlgn="auto"/>
            <a:r>
              <a:rPr lang="pt-BR" b="0" i="0" dirty="0">
                <a:solidFill>
                  <a:srgbClr val="333333"/>
                </a:solidFill>
                <a:effectLst/>
                <a:latin typeface="opensans"/>
              </a:rPr>
              <a:t>Os roteadores trabalham com diversas formas de criptografia. A mais recente, disponível em aparelhos novos, é a </a:t>
            </a:r>
            <a:r>
              <a:rPr lang="pt-BR" b="1" i="0" u="none" strike="noStrike" dirty="0">
                <a:solidFill>
                  <a:srgbClr val="FC7700"/>
                </a:solidFill>
                <a:effectLst/>
                <a:latin typeface="inherit"/>
                <a:hlinkClick r:id="rId3"/>
              </a:rPr>
              <a:t>WPA2</a:t>
            </a:r>
            <a:r>
              <a:rPr lang="pt-BR" b="0" i="0" dirty="0">
                <a:solidFill>
                  <a:srgbClr val="333333"/>
                </a:solidFill>
                <a:effectLst/>
                <a:latin typeface="opensans"/>
              </a:rPr>
              <a:t>. A configuração é a evolução da WPA e da WEP, mais antigas, que podem apresentar vulnerabilidades ao longo do tempo. O ideal é procurar por aparelhos que apresentem a especificação de segurança.</a:t>
            </a:r>
          </a:p>
          <a:p>
            <a:endParaRPr lang="en-US" dirty="0"/>
          </a:p>
        </p:txBody>
      </p:sp>
    </p:spTree>
    <p:extLst>
      <p:ext uri="{BB962C8B-B14F-4D97-AF65-F5344CB8AC3E}">
        <p14:creationId xmlns:p14="http://schemas.microsoft.com/office/powerpoint/2010/main" val="332410092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21F99-AB7F-40AD-A88A-8CF1455BB6D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0FE7641-E504-497F-ADA5-D3E69E944AEF}"/>
              </a:ext>
            </a:extLst>
          </p:cNvPr>
          <p:cNvSpPr>
            <a:spLocks noGrp="1"/>
          </p:cNvSpPr>
          <p:nvPr>
            <p:ph type="body" idx="1"/>
          </p:nvPr>
        </p:nvSpPr>
        <p:spPr/>
        <p:txBody>
          <a:bodyPr/>
          <a:lstStyle/>
          <a:p>
            <a:r>
              <a:rPr lang="pt-BR" dirty="0"/>
              <a:t>4. Rede invisível com SSDI</a:t>
            </a:r>
          </a:p>
          <a:p>
            <a:endParaRPr lang="pt-BR" dirty="0"/>
          </a:p>
          <a:p>
            <a:r>
              <a:rPr lang="pt-BR" dirty="0"/>
              <a:t>Outra configuração disponível em roteadores é a SSID. O ajuste transforma a rede sem fio em um Wi-Fi invisível. Assim, com a conexão oculta, criminosos não conseguem encontrar o roteador, o que consequentemente dificulta uma possível invasão.</a:t>
            </a:r>
          </a:p>
          <a:p>
            <a:pPr algn="l" fontAlgn="auto"/>
            <a:r>
              <a:rPr lang="pt-BR" b="1" i="0" dirty="0">
                <a:solidFill>
                  <a:srgbClr val="333333"/>
                </a:solidFill>
                <a:effectLst/>
                <a:latin typeface="inherit"/>
              </a:rPr>
              <a:t>5. HD externo: não usar ou criptografar</a:t>
            </a:r>
            <a:endParaRPr lang="pt-BR" b="0" i="0" dirty="0">
              <a:solidFill>
                <a:srgbClr val="333333"/>
              </a:solidFill>
              <a:effectLst/>
              <a:latin typeface="opensans"/>
            </a:endParaRPr>
          </a:p>
          <a:p>
            <a:pPr algn="l" fontAlgn="auto"/>
            <a:r>
              <a:rPr lang="pt-BR" b="0" i="0" dirty="0">
                <a:solidFill>
                  <a:srgbClr val="333333"/>
                </a:solidFill>
                <a:effectLst/>
                <a:latin typeface="opensans"/>
              </a:rPr>
              <a:t>Alguns roteadores oferecem portas para conectar um HD externo ou pen drive e permitem compartilhar arquivos com todos conectados na rede. Uma forma de proteger a segurança neste caso é não usar o dispositivo de armazenamento conectado no equipamento, ou, caso não tenha como compartilhar as informações de outra forma, criptografar os arquivos salvos.</a:t>
            </a:r>
          </a:p>
          <a:p>
            <a:pPr algn="l" fontAlgn="auto"/>
            <a:r>
              <a:rPr lang="pt-BR" b="1" i="0" dirty="0">
                <a:solidFill>
                  <a:srgbClr val="333333"/>
                </a:solidFill>
                <a:effectLst/>
                <a:latin typeface="inherit"/>
              </a:rPr>
              <a:t>6. Gerenciamento do roteador</a:t>
            </a:r>
            <a:endParaRPr lang="pt-BR" b="0" i="0" dirty="0">
              <a:solidFill>
                <a:srgbClr val="333333"/>
              </a:solidFill>
              <a:effectLst/>
              <a:latin typeface="opensans"/>
            </a:endParaRPr>
          </a:p>
          <a:p>
            <a:pPr algn="l" fontAlgn="auto"/>
            <a:r>
              <a:rPr lang="pt-BR" b="0" i="0" dirty="0">
                <a:solidFill>
                  <a:srgbClr val="333333"/>
                </a:solidFill>
                <a:effectLst/>
                <a:latin typeface="opensans"/>
              </a:rPr>
              <a:t>Muitas vezes o usuário não consegue controlar quem já usou ou está usando a rede Wi-Fi. Para isso, algumas fabricantes oferecem aplicativos e sites, como o </a:t>
            </a:r>
            <a:r>
              <a:rPr lang="pt-BR" b="1" i="0" u="none" strike="noStrike" dirty="0" err="1">
                <a:solidFill>
                  <a:srgbClr val="FC7700"/>
                </a:solidFill>
                <a:effectLst/>
                <a:latin typeface="inherit"/>
                <a:hlinkClick r:id="rId2"/>
              </a:rPr>
              <a:t>Tether</a:t>
            </a:r>
            <a:r>
              <a:rPr lang="pt-BR" b="0" i="0" dirty="0">
                <a:solidFill>
                  <a:srgbClr val="333333"/>
                </a:solidFill>
                <a:effectLst/>
                <a:latin typeface="opensans"/>
              </a:rPr>
              <a:t>, da TP-Link, para controlar o acesso ao roteador. Ao perceber alguma manifestação suspeita, é </a:t>
            </a:r>
            <a:r>
              <a:rPr lang="pt-BR" b="0" i="0" dirty="0" err="1">
                <a:solidFill>
                  <a:srgbClr val="333333"/>
                </a:solidFill>
                <a:effectLst/>
                <a:latin typeface="opensans"/>
              </a:rPr>
              <a:t>aco</a:t>
            </a:r>
            <a:endParaRPr lang="pt-BR" b="0" i="0" dirty="0">
              <a:solidFill>
                <a:srgbClr val="333333"/>
              </a:solidFill>
              <a:effectLst/>
              <a:latin typeface="opensans"/>
            </a:endParaRPr>
          </a:p>
          <a:p>
            <a:endParaRPr lang="en-US" dirty="0"/>
          </a:p>
        </p:txBody>
      </p:sp>
      <p:sp>
        <p:nvSpPr>
          <p:cNvPr id="4" name="Slide Number Placeholder 3">
            <a:extLst>
              <a:ext uri="{FF2B5EF4-FFF2-40B4-BE49-F238E27FC236}">
                <a16:creationId xmlns:a16="http://schemas.microsoft.com/office/drawing/2014/main" id="{6CEFBCF3-7516-436E-BB7B-73A47D46DCC3}"/>
              </a:ext>
            </a:extLst>
          </p:cNvPr>
          <p:cNvSpPr>
            <a:spLocks noGrp="1"/>
          </p:cNvSpPr>
          <p:nvPr>
            <p:ph type="sldNum" idx="12"/>
          </p:nvPr>
        </p:nvSpPr>
        <p:spPr/>
        <p:txBody>
          <a:bodyPr/>
          <a:lstStyle/>
          <a:p>
            <a:fld id="{00000000-1234-1234-1234-123412341234}" type="slidenum">
              <a:rPr lang="pt-BR" smtClean="0"/>
              <a:pPr/>
              <a:t>119</a:t>
            </a:fld>
            <a:endParaRPr lang="pt-BR"/>
          </a:p>
        </p:txBody>
      </p:sp>
    </p:spTree>
    <p:extLst>
      <p:ext uri="{BB962C8B-B14F-4D97-AF65-F5344CB8AC3E}">
        <p14:creationId xmlns:p14="http://schemas.microsoft.com/office/powerpoint/2010/main" val="4112976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Google Shape;27;p1"/>
          <p:cNvSpPr txBox="1">
            <a:spLocks noGrp="1"/>
          </p:cNvSpPr>
          <p:nvPr>
            <p:ph type="ctrTitle"/>
          </p:nvPr>
        </p:nvSpPr>
        <p:spPr>
          <a:xfrm>
            <a:off x="1400309" y="1362472"/>
            <a:ext cx="6599086" cy="142876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3200"/>
              <a:buFont typeface="Arial"/>
              <a:buNone/>
            </a:pPr>
            <a:br>
              <a:rPr lang="pt-BR" sz="3200" dirty="0"/>
            </a:br>
            <a:r>
              <a:rPr lang="pt-BR" sz="3200" dirty="0"/>
              <a:t>Parte Prática</a:t>
            </a:r>
            <a:br>
              <a:rPr lang="pt-BR" sz="3200" dirty="0"/>
            </a:br>
            <a:br>
              <a:rPr lang="pt-BR" sz="3200" dirty="0"/>
            </a:br>
            <a:br>
              <a:rPr lang="pt-BR" sz="3200" dirty="0"/>
            </a:br>
            <a:r>
              <a:rPr lang="pt-BR" sz="3200" dirty="0"/>
              <a:t>CISCO PACKET TRACER</a:t>
            </a:r>
            <a:br>
              <a:rPr lang="pt-BR" sz="3200" dirty="0"/>
            </a:br>
            <a:r>
              <a:rPr lang="pt-BR" sz="3200" dirty="0"/>
              <a:t>https://www.packettracernetwork.com/download/download-packet-tracer.html</a:t>
            </a:r>
            <a:br>
              <a:rPr lang="pt-BR" sz="3200" dirty="0"/>
            </a:br>
            <a:endParaRPr sz="3200" b="0" dirty="0"/>
          </a:p>
        </p:txBody>
      </p:sp>
    </p:spTree>
    <p:extLst>
      <p:ext uri="{BB962C8B-B14F-4D97-AF65-F5344CB8AC3E}">
        <p14:creationId xmlns:p14="http://schemas.microsoft.com/office/powerpoint/2010/main" val="23627577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2747F-B44F-45B1-9071-63F18A0C4EED}"/>
              </a:ext>
            </a:extLst>
          </p:cNvPr>
          <p:cNvSpPr>
            <a:spLocks noGrp="1"/>
          </p:cNvSpPr>
          <p:nvPr>
            <p:ph type="title"/>
          </p:nvPr>
        </p:nvSpPr>
        <p:spPr/>
        <p:txBody>
          <a:bodyPr/>
          <a:lstStyle/>
          <a:p>
            <a:r>
              <a:rPr lang="pt-BR" dirty="0"/>
              <a:t>7. Desligue em períodos longos</a:t>
            </a:r>
            <a:endParaRPr lang="en-US" dirty="0"/>
          </a:p>
        </p:txBody>
      </p:sp>
      <p:sp>
        <p:nvSpPr>
          <p:cNvPr id="3" name="Text Placeholder 2">
            <a:extLst>
              <a:ext uri="{FF2B5EF4-FFF2-40B4-BE49-F238E27FC236}">
                <a16:creationId xmlns:a16="http://schemas.microsoft.com/office/drawing/2014/main" id="{12A1752E-7DCC-4321-98B0-5F57E61C088E}"/>
              </a:ext>
            </a:extLst>
          </p:cNvPr>
          <p:cNvSpPr>
            <a:spLocks noGrp="1"/>
          </p:cNvSpPr>
          <p:nvPr>
            <p:ph type="body" idx="1"/>
          </p:nvPr>
        </p:nvSpPr>
        <p:spPr/>
        <p:txBody>
          <a:bodyPr/>
          <a:lstStyle/>
          <a:p>
            <a:r>
              <a:rPr lang="pt-BR" dirty="0"/>
              <a:t>Vai sair de férias ou ficar longo período fora de casa ou do escritório? </a:t>
            </a:r>
            <a:r>
              <a:rPr lang="pt-BR" b="0" i="0" dirty="0">
                <a:solidFill>
                  <a:srgbClr val="333333"/>
                </a:solidFill>
                <a:effectLst/>
                <a:latin typeface="opensans"/>
              </a:rPr>
              <a:t>Quanto mais conectados, mais vulneráveis aos ataques. Assim, ao ficar fora de casa por longos períodos – como durante as férias, por exemplo –, o ideal é desligar o roteador. Dessa forma, hackers não podem invadir a rede e capt8.</a:t>
            </a:r>
          </a:p>
          <a:p>
            <a:endParaRPr lang="pt-BR" dirty="0">
              <a:solidFill>
                <a:srgbClr val="333333"/>
              </a:solidFill>
              <a:latin typeface="opensans"/>
            </a:endParaRPr>
          </a:p>
          <a:p>
            <a:r>
              <a:rPr lang="pt-BR" b="0" i="0" dirty="0">
                <a:solidFill>
                  <a:srgbClr val="333333"/>
                </a:solidFill>
                <a:effectLst/>
                <a:latin typeface="opensans"/>
              </a:rPr>
              <a:t> Antivírus sempre configurado</a:t>
            </a:r>
          </a:p>
          <a:p>
            <a:endParaRPr lang="pt-BR" b="0" i="0" dirty="0">
              <a:solidFill>
                <a:srgbClr val="333333"/>
              </a:solidFill>
              <a:effectLst/>
              <a:latin typeface="opensans"/>
            </a:endParaRPr>
          </a:p>
          <a:p>
            <a:r>
              <a:rPr lang="pt-BR" b="0" i="0" dirty="0">
                <a:solidFill>
                  <a:srgbClr val="333333"/>
                </a:solidFill>
                <a:effectLst/>
                <a:latin typeface="opensans"/>
              </a:rPr>
              <a:t>A última dica – mas não menos importante – é ter um antivírus nos dispositivos conectados, sejam computadores, celulares ou tablets. Com os softwares, qualquer acesso suspeito é detectado e removido da rede antes que infecte algum arquivo. Principalmente para usuários que utilizam roteadores públicos, de restaurantes ou lojas, a configuração é essencial para a </a:t>
            </a:r>
            <a:r>
              <a:rPr lang="pt-BR" b="0" i="0" dirty="0" err="1">
                <a:solidFill>
                  <a:srgbClr val="333333"/>
                </a:solidFill>
                <a:effectLst/>
                <a:latin typeface="opensans"/>
              </a:rPr>
              <a:t>segurança.urar</a:t>
            </a:r>
            <a:r>
              <a:rPr lang="pt-BR" b="0" i="0" dirty="0">
                <a:solidFill>
                  <a:srgbClr val="333333"/>
                </a:solidFill>
                <a:effectLst/>
                <a:latin typeface="opensans"/>
              </a:rPr>
              <a:t> dados.</a:t>
            </a:r>
            <a:endParaRPr lang="en-US" dirty="0"/>
          </a:p>
        </p:txBody>
      </p:sp>
      <p:sp>
        <p:nvSpPr>
          <p:cNvPr id="4" name="Slide Number Placeholder 3">
            <a:extLst>
              <a:ext uri="{FF2B5EF4-FFF2-40B4-BE49-F238E27FC236}">
                <a16:creationId xmlns:a16="http://schemas.microsoft.com/office/drawing/2014/main" id="{BC020829-B49D-437F-957F-83A2E4FE80B7}"/>
              </a:ext>
            </a:extLst>
          </p:cNvPr>
          <p:cNvSpPr>
            <a:spLocks noGrp="1"/>
          </p:cNvSpPr>
          <p:nvPr>
            <p:ph type="sldNum" idx="12"/>
          </p:nvPr>
        </p:nvSpPr>
        <p:spPr/>
        <p:txBody>
          <a:bodyPr/>
          <a:lstStyle/>
          <a:p>
            <a:fld id="{00000000-1234-1234-1234-123412341234}" type="slidenum">
              <a:rPr lang="pt-BR" smtClean="0"/>
              <a:pPr/>
              <a:t>120</a:t>
            </a:fld>
            <a:endParaRPr lang="pt-BR"/>
          </a:p>
        </p:txBody>
      </p:sp>
    </p:spTree>
    <p:extLst>
      <p:ext uri="{BB962C8B-B14F-4D97-AF65-F5344CB8AC3E}">
        <p14:creationId xmlns:p14="http://schemas.microsoft.com/office/powerpoint/2010/main" val="20953901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A4EC2-7A00-4EC7-BE1B-B50BB6082BF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73D7605-E173-4567-9AE1-DFBE6D2BF7D0}"/>
              </a:ext>
            </a:extLst>
          </p:cNvPr>
          <p:cNvSpPr>
            <a:spLocks noGrp="1"/>
          </p:cNvSpPr>
          <p:nvPr>
            <p:ph type="body" idx="1"/>
          </p:nvPr>
        </p:nvSpPr>
        <p:spPr/>
        <p:txBody>
          <a:bodyPr>
            <a:normAutofit fontScale="62500" lnSpcReduction="20000"/>
          </a:bodyPr>
          <a:lstStyle/>
          <a:p>
            <a:r>
              <a:rPr lang="pt-BR" dirty="0"/>
              <a:t>Segurança: WEP, WPA, WPA2 e WPS</a:t>
            </a:r>
          </a:p>
          <a:p>
            <a:r>
              <a:rPr lang="pt-BR" dirty="0"/>
              <a:t>Se você tem uma rede Ethernet com dez pontos de acesso onde todos estão em uso, não será possível adicionar outro computador, a não ser que mais um cabo seja disponibilizado. Nas redes Wi-Fi, isso já não acontece, pois basta a qualquer dispositivo ter compatibilidade com a tecnologia para se conectar à rede. Mas, e se uma pessoa não autorizada conectar um computador à rede de maneira oculta para aproveitar todos os seus recursos, inclusive o acesso à internet? É para evitar problemas como estes que as redes sem fio devem contar com esquemas de segurança. Um deles é o </a:t>
            </a:r>
            <a:r>
              <a:rPr lang="pt-BR" dirty="0" err="1"/>
              <a:t>Wired</a:t>
            </a:r>
            <a:r>
              <a:rPr lang="pt-BR" dirty="0"/>
              <a:t> </a:t>
            </a:r>
            <a:r>
              <a:rPr lang="pt-BR" dirty="0" err="1"/>
              <a:t>Equivalent</a:t>
            </a:r>
            <a:r>
              <a:rPr lang="pt-BR" dirty="0"/>
              <a:t> </a:t>
            </a:r>
            <a:r>
              <a:rPr lang="pt-BR" dirty="0" err="1"/>
              <a:t>Privacy</a:t>
            </a:r>
            <a:r>
              <a:rPr lang="pt-BR" dirty="0"/>
              <a:t> (WEP).</a:t>
            </a:r>
          </a:p>
          <a:p>
            <a:endParaRPr lang="pt-BR" dirty="0"/>
          </a:p>
          <a:p>
            <a:r>
              <a:rPr lang="pt-BR" dirty="0"/>
              <a:t>O WEP existe desde o padrão 802.11 original e consiste em um mecanismo de autenticação que funciona, basicamente, de forma aberta ou restrita por uso de chaves. Na forma aberta, a rede aceita qualquer dispositivo que solicita conexão, portanto, há apenas um processo de autorização. Na forma restrita, é necessário que cada dispositivo solicitante forneça uma chave (combinação de caracteres, como uma senha) pré-estabelecida. Esta mesma chave é utilizada para cifrar os dados trafegados pela rede. O WEP pode trabalhar com chaves de 64 bits e de 128 bits. Naturalmente, esta última é mais segura. Há alguns equipamentos que permitem chaves de 256 bits, mas isso se deve a alterações implementadas por algum fabricantes, portanto, o seu uso pode gerar incompatibilidade com dispositivos de outras marcas.</a:t>
            </a:r>
          </a:p>
          <a:p>
            <a:endParaRPr lang="pt-BR" dirty="0"/>
          </a:p>
          <a:p>
            <a:r>
              <a:rPr lang="pt-BR" dirty="0"/>
              <a:t>A utilização do WEP, no entanto, não é recomendada por causa de suas potenciais falhas de segurança (embora seja melhor utilizá-lo do que deixar a rede sem proteção alguma). Acontece que o WEP faz uso de vetores de inicialização que, com a aplicação de algumas técnicas, fazem com que a chave seja facilmente quebrada. Uma rede utilizando WEP de 64 bits, por exemplo, tem 24 bits como vetor de inicialização. Os 40 bits restantes formam uma chave muito fácil de ser vencida. Mesmo com o uso de uma combinação de 128 bits, é relativamente fácil quebrar todo o esquema de segurança.</a:t>
            </a:r>
          </a:p>
          <a:p>
            <a:endParaRPr lang="pt-BR" dirty="0"/>
          </a:p>
          <a:p>
            <a:r>
              <a:rPr lang="pt-BR" dirty="0"/>
              <a:t>Diante deste problema, a Wi-Fi Alliance aprovou e disponibilizou em 2003 outra solução: o </a:t>
            </a:r>
            <a:r>
              <a:rPr lang="pt-BR" dirty="0" err="1"/>
              <a:t>Wired</a:t>
            </a:r>
            <a:r>
              <a:rPr lang="pt-BR" dirty="0"/>
              <a:t> </a:t>
            </a:r>
            <a:r>
              <a:rPr lang="pt-BR" dirty="0" err="1"/>
              <a:t>Protected</a:t>
            </a:r>
            <a:r>
              <a:rPr lang="pt-BR" dirty="0"/>
              <a:t> Access (WPA). Tal como o WEP, o WPA também se baseia na autenticação e cifragem dos dados da rede, mas o faz de maneira muito mais segura e confiável.</a:t>
            </a:r>
          </a:p>
          <a:p>
            <a:endParaRPr lang="pt-BR" dirty="0"/>
          </a:p>
          <a:p>
            <a:r>
              <a:rPr lang="pt-BR" dirty="0"/>
              <a:t>Sua base está em um protocolo chamado Temporal Key </a:t>
            </a:r>
            <a:r>
              <a:rPr lang="pt-BR" dirty="0" err="1"/>
              <a:t>Integrity</a:t>
            </a:r>
            <a:r>
              <a:rPr lang="pt-BR" dirty="0"/>
              <a:t> </a:t>
            </a:r>
            <a:r>
              <a:rPr lang="pt-BR" dirty="0" err="1"/>
              <a:t>Protocol</a:t>
            </a:r>
            <a:r>
              <a:rPr lang="pt-BR" dirty="0"/>
              <a:t> (TKIP), que ficou conhecido também como WEP2. Nele, uma chave de 128 bits é utilizada pelos dispositivos da rede e combinada com o MAC </a:t>
            </a:r>
            <a:r>
              <a:rPr lang="pt-BR" dirty="0" err="1"/>
              <a:t>Address</a:t>
            </a:r>
            <a:r>
              <a:rPr lang="pt-BR" dirty="0"/>
              <a:t> (um código hexadecimal existente em cada dispositivo de rede) de cada estação. Como cada MAC </a:t>
            </a:r>
            <a:r>
              <a:rPr lang="pt-BR" dirty="0" err="1"/>
              <a:t>Address</a:t>
            </a:r>
            <a:r>
              <a:rPr lang="pt-BR" dirty="0"/>
              <a:t> é diferente do outro, acaba-se tendo uma sequência específica para cada dispositivo. A chave é trocada periodicamente (ao contrário do WEP, que é fixo), e a sequência definida na configuração da rede (o </a:t>
            </a:r>
            <a:r>
              <a:rPr lang="pt-BR" dirty="0" err="1"/>
              <a:t>passphrase</a:t>
            </a:r>
            <a:r>
              <a:rPr lang="pt-BR" dirty="0"/>
              <a:t>, que pode ser entendido como uma espécie de senha) é usada, basicamente, para o estabelecimento da conexão. Assim sendo, é expressamente recomendável usar WPA no lugar de WEP.</a:t>
            </a:r>
            <a:endParaRPr lang="en-US" dirty="0"/>
          </a:p>
        </p:txBody>
      </p:sp>
      <p:sp>
        <p:nvSpPr>
          <p:cNvPr id="4" name="Slide Number Placeholder 3">
            <a:extLst>
              <a:ext uri="{FF2B5EF4-FFF2-40B4-BE49-F238E27FC236}">
                <a16:creationId xmlns:a16="http://schemas.microsoft.com/office/drawing/2014/main" id="{1F1F6951-D0E2-4B37-9733-3A5899BA5646}"/>
              </a:ext>
            </a:extLst>
          </p:cNvPr>
          <p:cNvSpPr>
            <a:spLocks noGrp="1"/>
          </p:cNvSpPr>
          <p:nvPr>
            <p:ph type="sldNum" idx="12"/>
          </p:nvPr>
        </p:nvSpPr>
        <p:spPr/>
        <p:txBody>
          <a:bodyPr/>
          <a:lstStyle/>
          <a:p>
            <a:fld id="{00000000-1234-1234-1234-123412341234}" type="slidenum">
              <a:rPr lang="pt-BR" smtClean="0"/>
              <a:pPr/>
              <a:t>121</a:t>
            </a:fld>
            <a:endParaRPr lang="pt-BR"/>
          </a:p>
        </p:txBody>
      </p:sp>
    </p:spTree>
    <p:extLst>
      <p:ext uri="{BB962C8B-B14F-4D97-AF65-F5344CB8AC3E}">
        <p14:creationId xmlns:p14="http://schemas.microsoft.com/office/powerpoint/2010/main" val="1420189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693F0-53A0-C0FF-CDC2-AF31B9A35A5D}"/>
              </a:ext>
            </a:extLst>
          </p:cNvPr>
          <p:cNvSpPr>
            <a:spLocks noGrp="1"/>
          </p:cNvSpPr>
          <p:nvPr>
            <p:ph type="title"/>
          </p:nvPr>
        </p:nvSpPr>
        <p:spPr/>
        <p:txBody>
          <a:bodyPr>
            <a:normAutofit/>
          </a:bodyPr>
          <a:lstStyle/>
          <a:p>
            <a:r>
              <a:rPr lang="en-US" sz="2400" dirty="0"/>
              <a:t>DUAL - CISCO</a:t>
            </a:r>
          </a:p>
        </p:txBody>
      </p:sp>
      <p:sp>
        <p:nvSpPr>
          <p:cNvPr id="3" name="Text Placeholder 2">
            <a:extLst>
              <a:ext uri="{FF2B5EF4-FFF2-40B4-BE49-F238E27FC236}">
                <a16:creationId xmlns:a16="http://schemas.microsoft.com/office/drawing/2014/main" id="{478B7CCC-310A-9F1F-93D4-94EE27C606E8}"/>
              </a:ext>
            </a:extLst>
          </p:cNvPr>
          <p:cNvSpPr>
            <a:spLocks noGrp="1"/>
          </p:cNvSpPr>
          <p:nvPr>
            <p:ph type="body" idx="1"/>
          </p:nvPr>
        </p:nvSpPr>
        <p:spPr/>
        <p:txBody>
          <a:bodyPr/>
          <a:lstStyle/>
          <a:p>
            <a:r>
              <a:rPr lang="en-US" dirty="0" err="1"/>
              <a:t>Curso</a:t>
            </a:r>
            <a:r>
              <a:rPr lang="en-US" dirty="0"/>
              <a:t> da cisco</a:t>
            </a:r>
          </a:p>
          <a:p>
            <a:endParaRPr lang="en-US" dirty="0"/>
          </a:p>
          <a:p>
            <a:r>
              <a:rPr lang="en-US" dirty="0" err="1"/>
              <a:t>Netacad</a:t>
            </a:r>
            <a:endParaRPr lang="en-US" dirty="0"/>
          </a:p>
          <a:p>
            <a:r>
              <a:rPr lang="en-US" dirty="0">
                <a:hlinkClick r:id="rId2"/>
              </a:rPr>
              <a:t>https://www.netacad.com/</a:t>
            </a:r>
            <a:endParaRPr lang="en-US" dirty="0"/>
          </a:p>
          <a:p>
            <a:endParaRPr lang="en-US" dirty="0"/>
          </a:p>
          <a:p>
            <a:r>
              <a:rPr lang="en-US" dirty="0"/>
              <a:t>https://www.netacad.com/pt-br/courses/all-courses</a:t>
            </a:r>
          </a:p>
        </p:txBody>
      </p:sp>
      <p:sp>
        <p:nvSpPr>
          <p:cNvPr id="4" name="Slide Number Placeholder 3">
            <a:extLst>
              <a:ext uri="{FF2B5EF4-FFF2-40B4-BE49-F238E27FC236}">
                <a16:creationId xmlns:a16="http://schemas.microsoft.com/office/drawing/2014/main" id="{898FDE25-531A-753F-C509-E6201F66D1FE}"/>
              </a:ext>
            </a:extLst>
          </p:cNvPr>
          <p:cNvSpPr>
            <a:spLocks noGrp="1"/>
          </p:cNvSpPr>
          <p:nvPr>
            <p:ph type="sldNum" idx="12"/>
          </p:nvPr>
        </p:nvSpPr>
        <p:spPr/>
        <p:txBody>
          <a:bodyPr/>
          <a:lstStyle/>
          <a:p>
            <a:fld id="{00000000-1234-1234-1234-123412341234}" type="slidenum">
              <a:rPr lang="pt-BR" smtClean="0"/>
              <a:pPr/>
              <a:t>13</a:t>
            </a:fld>
            <a:endParaRPr lang="pt-BR"/>
          </a:p>
        </p:txBody>
      </p:sp>
    </p:spTree>
    <p:extLst>
      <p:ext uri="{BB962C8B-B14F-4D97-AF65-F5344CB8AC3E}">
        <p14:creationId xmlns:p14="http://schemas.microsoft.com/office/powerpoint/2010/main" val="953223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0" name="TextBox 9">
            <a:extLst>
              <a:ext uri="{FF2B5EF4-FFF2-40B4-BE49-F238E27FC236}">
                <a16:creationId xmlns:a16="http://schemas.microsoft.com/office/drawing/2014/main" id="{1D3339EE-DC76-48FE-B49B-ECB0E421AC32}"/>
              </a:ext>
            </a:extLst>
          </p:cNvPr>
          <p:cNvSpPr txBox="1"/>
          <p:nvPr/>
        </p:nvSpPr>
        <p:spPr>
          <a:xfrm>
            <a:off x="4206240" y="256920"/>
            <a:ext cx="4656406" cy="307777"/>
          </a:xfrm>
          <a:prstGeom prst="rect">
            <a:avLst/>
          </a:prstGeom>
          <a:noFill/>
        </p:spPr>
        <p:txBody>
          <a:bodyPr wrap="square">
            <a:spAutoFit/>
          </a:bodyPr>
          <a:lstStyle/>
          <a:p>
            <a:r>
              <a:rPr lang="en-US" dirty="0" err="1"/>
              <a:t>Modelo</a:t>
            </a:r>
            <a:r>
              <a:rPr lang="en-US" dirty="0"/>
              <a:t> OSI </a:t>
            </a:r>
            <a:r>
              <a:rPr lang="en-US" dirty="0" err="1"/>
              <a:t>xModelo</a:t>
            </a:r>
            <a:r>
              <a:rPr lang="en-US" dirty="0"/>
              <a:t> TCP IP</a:t>
            </a:r>
          </a:p>
        </p:txBody>
      </p:sp>
      <p:pic>
        <p:nvPicPr>
          <p:cNvPr id="4" name="Picture 3">
            <a:extLst>
              <a:ext uri="{FF2B5EF4-FFF2-40B4-BE49-F238E27FC236}">
                <a16:creationId xmlns:a16="http://schemas.microsoft.com/office/drawing/2014/main" id="{46961607-1713-0EE6-027E-BA7C8FA74AEF}"/>
              </a:ext>
            </a:extLst>
          </p:cNvPr>
          <p:cNvPicPr>
            <a:picLocks noChangeAspect="1"/>
          </p:cNvPicPr>
          <p:nvPr/>
        </p:nvPicPr>
        <p:blipFill>
          <a:blip r:embed="rId3"/>
          <a:stretch>
            <a:fillRect/>
          </a:stretch>
        </p:blipFill>
        <p:spPr>
          <a:xfrm>
            <a:off x="0" y="260723"/>
            <a:ext cx="9144000" cy="6336554"/>
          </a:xfrm>
          <a:prstGeom prst="rect">
            <a:avLst/>
          </a:prstGeom>
        </p:spPr>
      </p:pic>
    </p:spTree>
    <p:extLst>
      <p:ext uri="{BB962C8B-B14F-4D97-AF65-F5344CB8AC3E}">
        <p14:creationId xmlns:p14="http://schemas.microsoft.com/office/powerpoint/2010/main" val="4223296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0" name="TextBox 9">
            <a:extLst>
              <a:ext uri="{FF2B5EF4-FFF2-40B4-BE49-F238E27FC236}">
                <a16:creationId xmlns:a16="http://schemas.microsoft.com/office/drawing/2014/main" id="{1D3339EE-DC76-48FE-B49B-ECB0E421AC32}"/>
              </a:ext>
            </a:extLst>
          </p:cNvPr>
          <p:cNvSpPr txBox="1"/>
          <p:nvPr/>
        </p:nvSpPr>
        <p:spPr>
          <a:xfrm>
            <a:off x="4206240" y="256920"/>
            <a:ext cx="4656406" cy="307777"/>
          </a:xfrm>
          <a:prstGeom prst="rect">
            <a:avLst/>
          </a:prstGeom>
          <a:noFill/>
        </p:spPr>
        <p:txBody>
          <a:bodyPr wrap="square">
            <a:spAutoFit/>
          </a:bodyPr>
          <a:lstStyle/>
          <a:p>
            <a:r>
              <a:rPr lang="en-US" dirty="0" err="1"/>
              <a:t>Tipos</a:t>
            </a:r>
            <a:r>
              <a:rPr lang="en-US" dirty="0"/>
              <a:t> de Redes</a:t>
            </a:r>
          </a:p>
        </p:txBody>
      </p:sp>
      <p:sp>
        <p:nvSpPr>
          <p:cNvPr id="3" name="TextBox 2">
            <a:extLst>
              <a:ext uri="{FF2B5EF4-FFF2-40B4-BE49-F238E27FC236}">
                <a16:creationId xmlns:a16="http://schemas.microsoft.com/office/drawing/2014/main" id="{5C59E594-3DBB-6493-D2D4-0C0587803BED}"/>
              </a:ext>
            </a:extLst>
          </p:cNvPr>
          <p:cNvSpPr txBox="1"/>
          <p:nvPr/>
        </p:nvSpPr>
        <p:spPr>
          <a:xfrm>
            <a:off x="728472" y="908822"/>
            <a:ext cx="7427976" cy="307777"/>
          </a:xfrm>
          <a:prstGeom prst="rect">
            <a:avLst/>
          </a:prstGeom>
          <a:noFill/>
        </p:spPr>
        <p:txBody>
          <a:bodyPr wrap="square">
            <a:spAutoFit/>
          </a:bodyPr>
          <a:lstStyle/>
          <a:p>
            <a:r>
              <a:rPr lang="en-US" dirty="0"/>
              <a:t>LAN, WAN, MAN, RAN, PAN, WWAN, WMAN, CAN, SAN</a:t>
            </a:r>
          </a:p>
        </p:txBody>
      </p:sp>
      <p:sp>
        <p:nvSpPr>
          <p:cNvPr id="6" name="TextBox 5">
            <a:extLst>
              <a:ext uri="{FF2B5EF4-FFF2-40B4-BE49-F238E27FC236}">
                <a16:creationId xmlns:a16="http://schemas.microsoft.com/office/drawing/2014/main" id="{DAA22E9B-6444-4745-B7E1-6F74B50A4133}"/>
              </a:ext>
            </a:extLst>
          </p:cNvPr>
          <p:cNvSpPr txBox="1"/>
          <p:nvPr/>
        </p:nvSpPr>
        <p:spPr>
          <a:xfrm>
            <a:off x="81358" y="1332530"/>
            <a:ext cx="8916338" cy="4616648"/>
          </a:xfrm>
          <a:prstGeom prst="rect">
            <a:avLst/>
          </a:prstGeom>
          <a:noFill/>
        </p:spPr>
        <p:txBody>
          <a:bodyPr wrap="square">
            <a:spAutoFit/>
          </a:bodyPr>
          <a:lstStyle/>
          <a:p>
            <a:r>
              <a:rPr lang="pt-BR" dirty="0"/>
              <a:t>LAN – Local Area Network: São o tipo de redes mais comuns uma vez que permitem interligar computadores, servidores e outros equipamentos de rede, numa área geográfica limitada (ex. Salas de Aula, Residências, Praças de Alimentação, </a:t>
            </a:r>
            <a:r>
              <a:rPr lang="pt-BR" dirty="0" err="1"/>
              <a:t>etc</a:t>
            </a:r>
            <a:r>
              <a:rPr lang="pt-BR" dirty="0"/>
              <a:t>).</a:t>
            </a:r>
          </a:p>
          <a:p>
            <a:endParaRPr lang="pt-BR" dirty="0"/>
          </a:p>
          <a:p>
            <a:r>
              <a:rPr lang="pt-BR" dirty="0"/>
              <a:t>WAN – </a:t>
            </a:r>
            <a:r>
              <a:rPr lang="pt-BR" dirty="0" err="1"/>
              <a:t>Wide</a:t>
            </a:r>
            <a:r>
              <a:rPr lang="pt-BR" dirty="0"/>
              <a:t> Area Network: Permitem a interligação de redes locais, metropolitanas e equipamentos de rede, numa grande área geográfica (ex. país, continente, </a:t>
            </a:r>
            <a:r>
              <a:rPr lang="pt-BR" dirty="0" err="1"/>
              <a:t>etc</a:t>
            </a:r>
            <a:r>
              <a:rPr lang="pt-BR" dirty="0"/>
              <a:t>).</a:t>
            </a:r>
          </a:p>
          <a:p>
            <a:endParaRPr lang="pt-BR" dirty="0"/>
          </a:p>
          <a:p>
            <a:r>
              <a:rPr lang="pt-BR" dirty="0"/>
              <a:t>MAN – Metropolitan Area Network: Permitem a ligação de redes e equipamentos em uma área metropolitana (ex. locais situados em diversos pontos de uma cidade). O serviço VIVO e NET Virtua pode ser considerado uma Rede MAN.</a:t>
            </a:r>
          </a:p>
          <a:p>
            <a:endParaRPr lang="pt-BR" dirty="0"/>
          </a:p>
          <a:p>
            <a:r>
              <a:rPr lang="pt-BR" dirty="0"/>
              <a:t>RAN – Regional Area Network: É uma rede de uma região geográfica específica. Caracterizadas pelas conexões de alta velocidade utilizando cabo de fibra óptica, </a:t>
            </a:r>
            <a:r>
              <a:rPr lang="pt-BR" dirty="0" err="1"/>
              <a:t>RANs</a:t>
            </a:r>
            <a:r>
              <a:rPr lang="pt-BR" dirty="0"/>
              <a:t> são maiores que as redes LAN e MAN, mas são menores que as Redes WAN. Num sentido mais restrito as Redes </a:t>
            </a:r>
            <a:r>
              <a:rPr lang="pt-BR" dirty="0" err="1"/>
              <a:t>RANs</a:t>
            </a:r>
            <a:r>
              <a:rPr lang="pt-BR" dirty="0"/>
              <a:t> são consideradas uma </a:t>
            </a:r>
            <a:r>
              <a:rPr lang="pt-BR" dirty="0" err="1"/>
              <a:t>sub-classe</a:t>
            </a:r>
            <a:r>
              <a:rPr lang="pt-BR" dirty="0"/>
              <a:t> de redes MAN.</a:t>
            </a:r>
          </a:p>
          <a:p>
            <a:endParaRPr lang="pt-BR" dirty="0"/>
          </a:p>
          <a:p>
            <a:r>
              <a:rPr lang="pt-BR" dirty="0"/>
              <a:t>PAN – </a:t>
            </a:r>
            <a:r>
              <a:rPr lang="pt-BR" dirty="0" err="1"/>
              <a:t>Personal</a:t>
            </a:r>
            <a:r>
              <a:rPr lang="pt-BR" dirty="0"/>
              <a:t> Area Network: Também é designada como redes de área pessoal, é o tipo de rede onde é utilizada tecnologias de rede sem fios para interligar os mais variados dispositivos (ex. computadores, smartphones, sensores, tablets </a:t>
            </a:r>
            <a:r>
              <a:rPr lang="pt-BR" dirty="0" err="1"/>
              <a:t>etc</a:t>
            </a:r>
            <a:r>
              <a:rPr lang="pt-BR" dirty="0"/>
              <a:t>) em uma área muito reduzida.</a:t>
            </a:r>
          </a:p>
          <a:p>
            <a:endParaRPr lang="pt-BR" dirty="0"/>
          </a:p>
          <a:p>
            <a:endParaRPr lang="en-US" dirty="0"/>
          </a:p>
        </p:txBody>
      </p:sp>
    </p:spTree>
    <p:extLst>
      <p:ext uri="{BB962C8B-B14F-4D97-AF65-F5344CB8AC3E}">
        <p14:creationId xmlns:p14="http://schemas.microsoft.com/office/powerpoint/2010/main" val="29767040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0" name="TextBox 9">
            <a:extLst>
              <a:ext uri="{FF2B5EF4-FFF2-40B4-BE49-F238E27FC236}">
                <a16:creationId xmlns:a16="http://schemas.microsoft.com/office/drawing/2014/main" id="{1D3339EE-DC76-48FE-B49B-ECB0E421AC32}"/>
              </a:ext>
            </a:extLst>
          </p:cNvPr>
          <p:cNvSpPr txBox="1"/>
          <p:nvPr/>
        </p:nvSpPr>
        <p:spPr>
          <a:xfrm>
            <a:off x="4206240" y="256920"/>
            <a:ext cx="4656406" cy="307777"/>
          </a:xfrm>
          <a:prstGeom prst="rect">
            <a:avLst/>
          </a:prstGeom>
          <a:noFill/>
        </p:spPr>
        <p:txBody>
          <a:bodyPr wrap="square">
            <a:spAutoFit/>
          </a:bodyPr>
          <a:lstStyle/>
          <a:p>
            <a:r>
              <a:rPr lang="en-US" dirty="0" err="1"/>
              <a:t>Tipos</a:t>
            </a:r>
            <a:r>
              <a:rPr lang="en-US" dirty="0"/>
              <a:t> de Redes</a:t>
            </a:r>
          </a:p>
        </p:txBody>
      </p:sp>
      <p:sp>
        <p:nvSpPr>
          <p:cNvPr id="3" name="TextBox 2">
            <a:extLst>
              <a:ext uri="{FF2B5EF4-FFF2-40B4-BE49-F238E27FC236}">
                <a16:creationId xmlns:a16="http://schemas.microsoft.com/office/drawing/2014/main" id="{5C59E594-3DBB-6493-D2D4-0C0587803BED}"/>
              </a:ext>
            </a:extLst>
          </p:cNvPr>
          <p:cNvSpPr txBox="1"/>
          <p:nvPr/>
        </p:nvSpPr>
        <p:spPr>
          <a:xfrm>
            <a:off x="728472" y="908822"/>
            <a:ext cx="7427976" cy="307777"/>
          </a:xfrm>
          <a:prstGeom prst="rect">
            <a:avLst/>
          </a:prstGeom>
          <a:noFill/>
        </p:spPr>
        <p:txBody>
          <a:bodyPr wrap="square">
            <a:spAutoFit/>
          </a:bodyPr>
          <a:lstStyle/>
          <a:p>
            <a:r>
              <a:rPr lang="en-US" dirty="0"/>
              <a:t>LAN, WAN, MAN, RAN, PAN, WWAN, WMAN, CAN, SAN</a:t>
            </a:r>
          </a:p>
        </p:txBody>
      </p:sp>
      <p:sp>
        <p:nvSpPr>
          <p:cNvPr id="6" name="TextBox 5">
            <a:extLst>
              <a:ext uri="{FF2B5EF4-FFF2-40B4-BE49-F238E27FC236}">
                <a16:creationId xmlns:a16="http://schemas.microsoft.com/office/drawing/2014/main" id="{DAA22E9B-6444-4745-B7E1-6F74B50A4133}"/>
              </a:ext>
            </a:extLst>
          </p:cNvPr>
          <p:cNvSpPr txBox="1"/>
          <p:nvPr/>
        </p:nvSpPr>
        <p:spPr>
          <a:xfrm>
            <a:off x="277368" y="1328285"/>
            <a:ext cx="8781288" cy="3323987"/>
          </a:xfrm>
          <a:prstGeom prst="rect">
            <a:avLst/>
          </a:prstGeom>
          <a:noFill/>
        </p:spPr>
        <p:txBody>
          <a:bodyPr wrap="square">
            <a:spAutoFit/>
          </a:bodyPr>
          <a:lstStyle/>
          <a:p>
            <a:endParaRPr lang="pt-BR" dirty="0"/>
          </a:p>
          <a:p>
            <a:r>
              <a:rPr lang="pt-BR" dirty="0"/>
              <a:t>WWAN – Wireless </a:t>
            </a:r>
            <a:r>
              <a:rPr lang="pt-BR" dirty="0" err="1"/>
              <a:t>Wide</a:t>
            </a:r>
            <a:r>
              <a:rPr lang="pt-BR" dirty="0"/>
              <a:t> Area Network: Muito similar a Redes MAN, mas esta não possui fios. Foi atribuído a este padrão, o nome WiMAX  (</a:t>
            </a:r>
            <a:r>
              <a:rPr lang="pt-BR" dirty="0" err="1"/>
              <a:t>Worldwide</a:t>
            </a:r>
            <a:r>
              <a:rPr lang="pt-BR" dirty="0"/>
              <a:t> </a:t>
            </a:r>
            <a:r>
              <a:rPr lang="pt-BR" dirty="0" err="1"/>
              <a:t>Interoperability</a:t>
            </a:r>
            <a:r>
              <a:rPr lang="pt-BR" dirty="0"/>
              <a:t> for </a:t>
            </a:r>
            <a:r>
              <a:rPr lang="pt-BR" dirty="0" err="1"/>
              <a:t>Microwave</a:t>
            </a:r>
            <a:r>
              <a:rPr lang="pt-BR" dirty="0"/>
              <a:t> Access) onde oferece conectividade para uso doméstico, empresarial e em </a:t>
            </a:r>
            <a:r>
              <a:rPr lang="pt-BR" dirty="0" err="1"/>
              <a:t>hotspots</a:t>
            </a:r>
            <a:r>
              <a:rPr lang="pt-BR" dirty="0"/>
              <a:t> através de um único ponto linear.</a:t>
            </a:r>
          </a:p>
          <a:p>
            <a:endParaRPr lang="pt-BR" dirty="0"/>
          </a:p>
          <a:p>
            <a:r>
              <a:rPr lang="pt-BR" dirty="0"/>
              <a:t>WMAN – Wireless Metropolitan Area Network: Rede sem fio que interliga computadores situados em diferentes edificações de um mesmo complexo institucional (Ex. Universidades, Condomínios, </a:t>
            </a:r>
            <a:r>
              <a:rPr lang="pt-BR" dirty="0" err="1"/>
              <a:t>etc</a:t>
            </a:r>
            <a:r>
              <a:rPr lang="pt-BR" dirty="0"/>
              <a:t>).</a:t>
            </a:r>
          </a:p>
          <a:p>
            <a:endParaRPr lang="pt-BR" dirty="0"/>
          </a:p>
          <a:p>
            <a:r>
              <a:rPr lang="pt-BR" dirty="0"/>
              <a:t>CAN – Campus Area Network: Rede que interliga computadores situados em diferentes edificações de um mesmo complexo institucional (Ex. Universidades, Condomínios, </a:t>
            </a:r>
            <a:r>
              <a:rPr lang="pt-BR" dirty="0" err="1"/>
              <a:t>etc</a:t>
            </a:r>
            <a:r>
              <a:rPr lang="pt-BR" dirty="0"/>
              <a:t>).</a:t>
            </a:r>
          </a:p>
          <a:p>
            <a:endParaRPr lang="pt-BR" dirty="0"/>
          </a:p>
          <a:p>
            <a:r>
              <a:rPr lang="pt-BR" dirty="0"/>
              <a:t>SAN – </a:t>
            </a:r>
            <a:r>
              <a:rPr lang="pt-BR" dirty="0" err="1"/>
              <a:t>Storage</a:t>
            </a:r>
            <a:r>
              <a:rPr lang="pt-BR" dirty="0"/>
              <a:t> Area Network: Regularmente chamadas de Redes de armazenamento, têm como objetivo a ligação entre vários computadores e dispositivos de </a:t>
            </a:r>
            <a:r>
              <a:rPr lang="pt-BR" dirty="0" err="1"/>
              <a:t>storage</a:t>
            </a:r>
            <a:r>
              <a:rPr lang="pt-BR" dirty="0"/>
              <a:t> (armazenamento) em uma área limitada. Considerando que é fundamental que estas redes têm grandes rápido acesso à informação, utilizam tecnologias diferenciadas como por exemplo </a:t>
            </a:r>
            <a:r>
              <a:rPr lang="pt-BR" dirty="0" err="1"/>
              <a:t>Fiber</a:t>
            </a:r>
            <a:r>
              <a:rPr lang="pt-BR" dirty="0"/>
              <a:t> </a:t>
            </a:r>
            <a:r>
              <a:rPr lang="pt-BR" dirty="0" err="1"/>
              <a:t>Channel</a:t>
            </a:r>
            <a:r>
              <a:rPr lang="pt-BR" dirty="0"/>
              <a:t>.</a:t>
            </a:r>
            <a:endParaRPr lang="en-US" dirty="0"/>
          </a:p>
        </p:txBody>
      </p:sp>
    </p:spTree>
    <p:extLst>
      <p:ext uri="{BB962C8B-B14F-4D97-AF65-F5344CB8AC3E}">
        <p14:creationId xmlns:p14="http://schemas.microsoft.com/office/powerpoint/2010/main" val="2879107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0" name="TextBox 9">
            <a:extLst>
              <a:ext uri="{FF2B5EF4-FFF2-40B4-BE49-F238E27FC236}">
                <a16:creationId xmlns:a16="http://schemas.microsoft.com/office/drawing/2014/main" id="{1D3339EE-DC76-48FE-B49B-ECB0E421AC32}"/>
              </a:ext>
            </a:extLst>
          </p:cNvPr>
          <p:cNvSpPr txBox="1"/>
          <p:nvPr/>
        </p:nvSpPr>
        <p:spPr>
          <a:xfrm>
            <a:off x="2500533" y="397597"/>
            <a:ext cx="4656406" cy="307777"/>
          </a:xfrm>
          <a:prstGeom prst="rect">
            <a:avLst/>
          </a:prstGeom>
          <a:noFill/>
        </p:spPr>
        <p:txBody>
          <a:bodyPr wrap="square">
            <a:spAutoFit/>
          </a:bodyPr>
          <a:lstStyle/>
          <a:p>
            <a:r>
              <a:rPr lang="en-US" dirty="0" err="1"/>
              <a:t>Sensor;chip</a:t>
            </a:r>
            <a:r>
              <a:rPr lang="en-US" dirty="0"/>
              <a:t> </a:t>
            </a:r>
            <a:r>
              <a:rPr lang="en-US" dirty="0" err="1"/>
              <a:t>debaixo</a:t>
            </a:r>
            <a:r>
              <a:rPr lang="en-US" dirty="0"/>
              <a:t> da </a:t>
            </a:r>
            <a:r>
              <a:rPr lang="en-US" dirty="0" err="1"/>
              <a:t>pele</a:t>
            </a:r>
            <a:r>
              <a:rPr lang="en-US" dirty="0"/>
              <a:t> – Rede PAN </a:t>
            </a:r>
          </a:p>
        </p:txBody>
      </p:sp>
      <p:pic>
        <p:nvPicPr>
          <p:cNvPr id="3" name="Picture 2">
            <a:extLst>
              <a:ext uri="{FF2B5EF4-FFF2-40B4-BE49-F238E27FC236}">
                <a16:creationId xmlns:a16="http://schemas.microsoft.com/office/drawing/2014/main" id="{9B99DDD2-27B3-8E95-A27A-7155D0AECFE7}"/>
              </a:ext>
            </a:extLst>
          </p:cNvPr>
          <p:cNvPicPr>
            <a:picLocks noChangeAspect="1"/>
          </p:cNvPicPr>
          <p:nvPr/>
        </p:nvPicPr>
        <p:blipFill>
          <a:blip r:embed="rId3"/>
          <a:stretch>
            <a:fillRect/>
          </a:stretch>
        </p:blipFill>
        <p:spPr>
          <a:xfrm>
            <a:off x="1584960" y="1497330"/>
            <a:ext cx="6876287" cy="4184142"/>
          </a:xfrm>
          <a:prstGeom prst="rect">
            <a:avLst/>
          </a:prstGeom>
        </p:spPr>
      </p:pic>
    </p:spTree>
    <p:extLst>
      <p:ext uri="{BB962C8B-B14F-4D97-AF65-F5344CB8AC3E}">
        <p14:creationId xmlns:p14="http://schemas.microsoft.com/office/powerpoint/2010/main" val="2123380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0" name="TextBox 9">
            <a:extLst>
              <a:ext uri="{FF2B5EF4-FFF2-40B4-BE49-F238E27FC236}">
                <a16:creationId xmlns:a16="http://schemas.microsoft.com/office/drawing/2014/main" id="{1D3339EE-DC76-48FE-B49B-ECB0E421AC32}"/>
              </a:ext>
            </a:extLst>
          </p:cNvPr>
          <p:cNvSpPr txBox="1"/>
          <p:nvPr/>
        </p:nvSpPr>
        <p:spPr>
          <a:xfrm>
            <a:off x="4206240" y="256920"/>
            <a:ext cx="4656406" cy="307777"/>
          </a:xfrm>
          <a:prstGeom prst="rect">
            <a:avLst/>
          </a:prstGeom>
          <a:noFill/>
        </p:spPr>
        <p:txBody>
          <a:bodyPr wrap="square">
            <a:spAutoFit/>
          </a:bodyPr>
          <a:lstStyle/>
          <a:p>
            <a:r>
              <a:rPr lang="en-US" dirty="0" err="1"/>
              <a:t>Topologkias</a:t>
            </a:r>
            <a:r>
              <a:rPr lang="en-US" dirty="0"/>
              <a:t> de Rede </a:t>
            </a:r>
          </a:p>
        </p:txBody>
      </p:sp>
      <p:pic>
        <p:nvPicPr>
          <p:cNvPr id="2" name="Picture 1">
            <a:extLst>
              <a:ext uri="{FF2B5EF4-FFF2-40B4-BE49-F238E27FC236}">
                <a16:creationId xmlns:a16="http://schemas.microsoft.com/office/drawing/2014/main" id="{1AE7FDDB-C960-EC31-9981-B5F6F39FC3FE}"/>
              </a:ext>
            </a:extLst>
          </p:cNvPr>
          <p:cNvPicPr>
            <a:picLocks noChangeAspect="1"/>
          </p:cNvPicPr>
          <p:nvPr/>
        </p:nvPicPr>
        <p:blipFill>
          <a:blip r:embed="rId3"/>
          <a:stretch>
            <a:fillRect/>
          </a:stretch>
        </p:blipFill>
        <p:spPr>
          <a:xfrm>
            <a:off x="158496" y="938784"/>
            <a:ext cx="8887968" cy="4864608"/>
          </a:xfrm>
          <a:prstGeom prst="rect">
            <a:avLst/>
          </a:prstGeom>
        </p:spPr>
      </p:pic>
    </p:spTree>
    <p:extLst>
      <p:ext uri="{BB962C8B-B14F-4D97-AF65-F5344CB8AC3E}">
        <p14:creationId xmlns:p14="http://schemas.microsoft.com/office/powerpoint/2010/main" val="4216324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0" name="TextBox 9">
            <a:extLst>
              <a:ext uri="{FF2B5EF4-FFF2-40B4-BE49-F238E27FC236}">
                <a16:creationId xmlns:a16="http://schemas.microsoft.com/office/drawing/2014/main" id="{1D3339EE-DC76-48FE-B49B-ECB0E421AC32}"/>
              </a:ext>
            </a:extLst>
          </p:cNvPr>
          <p:cNvSpPr txBox="1"/>
          <p:nvPr/>
        </p:nvSpPr>
        <p:spPr>
          <a:xfrm>
            <a:off x="4206240" y="256920"/>
            <a:ext cx="4656406" cy="307777"/>
          </a:xfrm>
          <a:prstGeom prst="rect">
            <a:avLst/>
          </a:prstGeom>
          <a:noFill/>
        </p:spPr>
        <p:txBody>
          <a:bodyPr wrap="square">
            <a:spAutoFit/>
          </a:bodyPr>
          <a:lstStyle/>
          <a:p>
            <a:r>
              <a:rPr lang="en-US" dirty="0" err="1"/>
              <a:t>Topologkias</a:t>
            </a:r>
            <a:r>
              <a:rPr lang="en-US" dirty="0"/>
              <a:t> de Rede </a:t>
            </a:r>
          </a:p>
        </p:txBody>
      </p:sp>
      <p:sp>
        <p:nvSpPr>
          <p:cNvPr id="4" name="TextBox 3">
            <a:extLst>
              <a:ext uri="{FF2B5EF4-FFF2-40B4-BE49-F238E27FC236}">
                <a16:creationId xmlns:a16="http://schemas.microsoft.com/office/drawing/2014/main" id="{71C1B206-B370-F5F4-62CE-9117480792D3}"/>
              </a:ext>
            </a:extLst>
          </p:cNvPr>
          <p:cNvSpPr txBox="1"/>
          <p:nvPr/>
        </p:nvSpPr>
        <p:spPr>
          <a:xfrm>
            <a:off x="265176" y="1175963"/>
            <a:ext cx="8878824" cy="4401205"/>
          </a:xfrm>
          <a:prstGeom prst="rect">
            <a:avLst/>
          </a:prstGeom>
          <a:noFill/>
        </p:spPr>
        <p:txBody>
          <a:bodyPr wrap="square">
            <a:spAutoFit/>
          </a:bodyPr>
          <a:lstStyle/>
          <a:p>
            <a:r>
              <a:rPr lang="pt-BR" dirty="0"/>
              <a:t>O Que São Topologias De Rede?</a:t>
            </a:r>
          </a:p>
          <a:p>
            <a:endParaRPr lang="pt-BR" dirty="0"/>
          </a:p>
          <a:p>
            <a:r>
              <a:rPr lang="pt-BR" dirty="0"/>
              <a:t>Em linhas gerais, esse termo se refere à forma como se estruturam as redes de computadores.</a:t>
            </a:r>
          </a:p>
          <a:p>
            <a:endParaRPr lang="pt-BR" dirty="0"/>
          </a:p>
          <a:p>
            <a:r>
              <a:rPr lang="pt-BR" dirty="0"/>
              <a:t>As topologias concernem ao modo como as máquinas estão interligadas e como se dá o tráfego de informações no interior de uma rede, independentemente de sua complexidade.</a:t>
            </a:r>
          </a:p>
          <a:p>
            <a:endParaRPr lang="pt-BR" dirty="0"/>
          </a:p>
          <a:p>
            <a:r>
              <a:rPr lang="pt-BR" dirty="0"/>
              <a:t>No que diz respeito à maneira como esses elementos se encontram dispostos em uma rede, existem várias topologias.</a:t>
            </a:r>
          </a:p>
          <a:p>
            <a:endParaRPr lang="pt-BR" dirty="0"/>
          </a:p>
          <a:p>
            <a:r>
              <a:rPr lang="pt-BR" dirty="0"/>
              <a:t>Esses tipos estão relacionados ao modo como cada nó da rede está conectado a outros.</a:t>
            </a:r>
          </a:p>
          <a:p>
            <a:endParaRPr lang="pt-BR" dirty="0"/>
          </a:p>
          <a:p>
            <a:r>
              <a:rPr lang="pt-BR" dirty="0"/>
              <a:t>Ademais, a estrutura topológica pode ser descrita levando-se em consideração seu aspecto físico ou lógico.</a:t>
            </a:r>
          </a:p>
          <a:p>
            <a:endParaRPr lang="pt-BR" dirty="0"/>
          </a:p>
          <a:p>
            <a:r>
              <a:rPr lang="pt-BR" dirty="0"/>
              <a:t>Por esse motivo, pode-se dizer que existem duas maneiras de se estabelecer uma topologia de rede, que são:</a:t>
            </a:r>
          </a:p>
          <a:p>
            <a:endParaRPr lang="pt-BR" dirty="0"/>
          </a:p>
          <a:p>
            <a:r>
              <a:rPr lang="pt-BR" dirty="0"/>
              <a:t>Topologia física;</a:t>
            </a:r>
          </a:p>
          <a:p>
            <a:r>
              <a:rPr lang="pt-BR" dirty="0"/>
              <a:t>Topologia lógica.</a:t>
            </a:r>
          </a:p>
          <a:p>
            <a:endParaRPr lang="pt-BR" dirty="0"/>
          </a:p>
        </p:txBody>
      </p:sp>
    </p:spTree>
    <p:extLst>
      <p:ext uri="{BB962C8B-B14F-4D97-AF65-F5344CB8AC3E}">
        <p14:creationId xmlns:p14="http://schemas.microsoft.com/office/powerpoint/2010/main" val="2644264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Google Shape;27;p1"/>
          <p:cNvSpPr txBox="1">
            <a:spLocks noGrp="1"/>
          </p:cNvSpPr>
          <p:nvPr>
            <p:ph type="ctrTitle"/>
          </p:nvPr>
        </p:nvSpPr>
        <p:spPr>
          <a:xfrm>
            <a:off x="88900" y="914400"/>
            <a:ext cx="8851900" cy="4857918"/>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3200"/>
              <a:buFont typeface="Arial"/>
              <a:buNone/>
            </a:pPr>
            <a:r>
              <a:rPr lang="en-US" sz="2000" b="0" dirty="0"/>
              <a:t>UC -  Ambientes </a:t>
            </a:r>
            <a:r>
              <a:rPr lang="en-US" sz="2000" b="0" dirty="0" err="1"/>
              <a:t>Computacionais</a:t>
            </a:r>
            <a:r>
              <a:rPr lang="en-US" sz="2000" b="0" dirty="0"/>
              <a:t> e </a:t>
            </a:r>
            <a:r>
              <a:rPr lang="en-US" sz="2000" b="0" dirty="0" err="1"/>
              <a:t>Conectividade</a:t>
            </a:r>
            <a:br>
              <a:rPr lang="en-US" sz="2000" b="0" dirty="0"/>
            </a:br>
            <a:br>
              <a:rPr lang="en-US" sz="2000" b="0" dirty="0"/>
            </a:br>
            <a:r>
              <a:rPr lang="en-US" sz="2000" b="0" dirty="0"/>
              <a:t>LIVE</a:t>
            </a:r>
            <a:br>
              <a:rPr lang="en-US" sz="2000" b="0" dirty="0"/>
            </a:br>
            <a:br>
              <a:rPr lang="en-US" sz="2000" b="0" dirty="0"/>
            </a:br>
            <a:r>
              <a:rPr lang="en-US" sz="2000" dirty="0" err="1"/>
              <a:t>Profa</a:t>
            </a:r>
            <a:r>
              <a:rPr lang="en-US" sz="2000" dirty="0"/>
              <a:t> Ines Brosso – 2a.f</a:t>
            </a:r>
            <a:br>
              <a:rPr lang="en-US" sz="2000" dirty="0"/>
            </a:br>
            <a:br>
              <a:rPr lang="en-US" sz="2000" b="0" dirty="0"/>
            </a:br>
            <a:r>
              <a:rPr lang="en-US" sz="2000" b="0" dirty="0">
                <a:hlinkClick r:id="rId3"/>
              </a:rPr>
              <a:t>maria.pioltine@saojudas.br</a:t>
            </a:r>
            <a:br>
              <a:rPr lang="en-US" sz="2000" b="0" dirty="0"/>
            </a:br>
            <a:r>
              <a:rPr lang="en-US" sz="2000" b="0" dirty="0" err="1"/>
              <a:t>whatsapp</a:t>
            </a:r>
            <a:r>
              <a:rPr lang="en-US" sz="2000" b="0" dirty="0"/>
              <a:t> +5511996767611</a:t>
            </a:r>
            <a:br>
              <a:rPr lang="en-US" sz="2000" b="0" dirty="0"/>
            </a:br>
            <a:br>
              <a:rPr lang="en-US" sz="2000" b="0" dirty="0"/>
            </a:br>
            <a:r>
              <a:rPr lang="en-US" sz="2000" dirty="0"/>
              <a:t>Prof. Wilson </a:t>
            </a:r>
            <a:r>
              <a:rPr lang="en-US" sz="2000" dirty="0" err="1"/>
              <a:t>Shirada</a:t>
            </a:r>
            <a:r>
              <a:rPr lang="en-US" sz="2000" dirty="0"/>
              <a:t> </a:t>
            </a:r>
            <a:r>
              <a:rPr lang="en-US" sz="2000" dirty="0" err="1"/>
              <a:t>Hissamu</a:t>
            </a:r>
            <a:r>
              <a:rPr lang="en-US" sz="2000" dirty="0"/>
              <a:t>   – 3a.f</a:t>
            </a:r>
            <a:br>
              <a:rPr lang="en-US" sz="2000" dirty="0"/>
            </a:br>
            <a:br>
              <a:rPr lang="en-US" sz="2000" b="0" dirty="0"/>
            </a:br>
            <a:br>
              <a:rPr lang="en-US" sz="2000" b="0" dirty="0"/>
            </a:br>
            <a:r>
              <a:rPr lang="en-US" sz="2000" dirty="0" err="1"/>
              <a:t>Coordenadora</a:t>
            </a:r>
            <a:r>
              <a:rPr lang="en-US" sz="2000" dirty="0"/>
              <a:t> LIVE – </a:t>
            </a:r>
            <a:r>
              <a:rPr lang="en-US" sz="2000" dirty="0" err="1"/>
              <a:t>Profa</a:t>
            </a:r>
            <a:r>
              <a:rPr lang="en-US" sz="2000" dirty="0"/>
              <a:t>. </a:t>
            </a:r>
            <a:r>
              <a:rPr lang="en-US" sz="2000" dirty="0" err="1"/>
              <a:t>Iracema</a:t>
            </a:r>
            <a:r>
              <a:rPr lang="en-US" sz="2000" dirty="0"/>
              <a:t> </a:t>
            </a:r>
            <a:r>
              <a:rPr lang="en-US" sz="2000" dirty="0" err="1"/>
              <a:t>Campelo</a:t>
            </a:r>
            <a:br>
              <a:rPr lang="en-US" sz="2000" dirty="0"/>
            </a:br>
            <a:br>
              <a:rPr lang="en-US" sz="2000" dirty="0"/>
            </a:br>
            <a:br>
              <a:rPr lang="en-US" sz="2000" b="0" dirty="0"/>
            </a:br>
            <a:br>
              <a:rPr lang="en-US" sz="2000" b="0" dirty="0"/>
            </a:br>
            <a:endParaRPr sz="2000" b="0" dirty="0"/>
          </a:p>
        </p:txBody>
      </p:sp>
    </p:spTree>
    <p:extLst>
      <p:ext uri="{BB962C8B-B14F-4D97-AF65-F5344CB8AC3E}">
        <p14:creationId xmlns:p14="http://schemas.microsoft.com/office/powerpoint/2010/main" val="34871463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0" name="TextBox 9">
            <a:extLst>
              <a:ext uri="{FF2B5EF4-FFF2-40B4-BE49-F238E27FC236}">
                <a16:creationId xmlns:a16="http://schemas.microsoft.com/office/drawing/2014/main" id="{1D3339EE-DC76-48FE-B49B-ECB0E421AC32}"/>
              </a:ext>
            </a:extLst>
          </p:cNvPr>
          <p:cNvSpPr txBox="1"/>
          <p:nvPr/>
        </p:nvSpPr>
        <p:spPr>
          <a:xfrm>
            <a:off x="4206240" y="256920"/>
            <a:ext cx="4656406" cy="307777"/>
          </a:xfrm>
          <a:prstGeom prst="rect">
            <a:avLst/>
          </a:prstGeom>
          <a:noFill/>
        </p:spPr>
        <p:txBody>
          <a:bodyPr wrap="square">
            <a:spAutoFit/>
          </a:bodyPr>
          <a:lstStyle/>
          <a:p>
            <a:r>
              <a:rPr lang="en-US" dirty="0" err="1"/>
              <a:t>Topologias</a:t>
            </a:r>
            <a:r>
              <a:rPr lang="en-US" dirty="0"/>
              <a:t> de Rede </a:t>
            </a:r>
          </a:p>
        </p:txBody>
      </p:sp>
      <p:sp>
        <p:nvSpPr>
          <p:cNvPr id="4" name="TextBox 3">
            <a:extLst>
              <a:ext uri="{FF2B5EF4-FFF2-40B4-BE49-F238E27FC236}">
                <a16:creationId xmlns:a16="http://schemas.microsoft.com/office/drawing/2014/main" id="{71C1B206-B370-F5F4-62CE-9117480792D3}"/>
              </a:ext>
            </a:extLst>
          </p:cNvPr>
          <p:cNvSpPr txBox="1"/>
          <p:nvPr/>
        </p:nvSpPr>
        <p:spPr>
          <a:xfrm>
            <a:off x="265176" y="1175963"/>
            <a:ext cx="8878824" cy="4185761"/>
          </a:xfrm>
          <a:prstGeom prst="rect">
            <a:avLst/>
          </a:prstGeom>
          <a:noFill/>
        </p:spPr>
        <p:txBody>
          <a:bodyPr wrap="square">
            <a:spAutoFit/>
          </a:bodyPr>
          <a:lstStyle/>
          <a:p>
            <a:r>
              <a:rPr lang="pt-BR" dirty="0"/>
              <a:t>Topologia física;</a:t>
            </a:r>
          </a:p>
          <a:p>
            <a:endParaRPr lang="pt-BR" dirty="0"/>
          </a:p>
          <a:p>
            <a:r>
              <a:rPr lang="pt-BR" dirty="0"/>
              <a:t>A primeira delas ilustra a maneira como estão colocados os computadores e demais dispositivos dentro de uma rede e como as redes se conectam.</a:t>
            </a:r>
          </a:p>
          <a:p>
            <a:endParaRPr lang="pt-BR" dirty="0"/>
          </a:p>
          <a:p>
            <a:r>
              <a:rPr lang="pt-BR" dirty="0"/>
              <a:t>Desse modo, diz respeito ao modo como se encontra configurada a rede em determinado espaço. Em resumo, a topologia física mostra a aparência da rede, seu layout físico.</a:t>
            </a:r>
          </a:p>
          <a:p>
            <a:endParaRPr lang="pt-BR" dirty="0"/>
          </a:p>
          <a:p>
            <a:r>
              <a:rPr lang="pt-BR" dirty="0"/>
              <a:t>Essa disposição é de suma importância para o bom funcionamento de uma rede. Isso porque tem uma influência decisiva na performance das redes.</a:t>
            </a:r>
          </a:p>
          <a:p>
            <a:endParaRPr lang="pt-BR" dirty="0"/>
          </a:p>
          <a:p>
            <a:r>
              <a:rPr lang="pt-BR" dirty="0"/>
              <a:t>Topologia lógica.</a:t>
            </a:r>
          </a:p>
          <a:p>
            <a:endParaRPr lang="pt-BR" dirty="0"/>
          </a:p>
          <a:p>
            <a:endParaRPr lang="pt-BR" dirty="0"/>
          </a:p>
          <a:p>
            <a:r>
              <a:rPr lang="pt-BR" dirty="0"/>
              <a:t>Já a topologia lógica concerne à forma de transmissão dos dados em uma rede, considerando a ação dos elementos ativos. Nesse tipo de configuração não se leva em conta os equipamentos que constituem o arranjo físico.</a:t>
            </a:r>
          </a:p>
          <a:p>
            <a:endParaRPr lang="pt-BR" dirty="0"/>
          </a:p>
          <a:p>
            <a:r>
              <a:rPr lang="pt-BR" dirty="0" err="1"/>
              <a:t>Conecções</a:t>
            </a:r>
            <a:r>
              <a:rPr lang="pt-BR" dirty="0"/>
              <a:t> – Ethernet – </a:t>
            </a:r>
            <a:r>
              <a:rPr lang="pt-BR" dirty="0" err="1"/>
              <a:t>FastEthernet</a:t>
            </a:r>
            <a:r>
              <a:rPr lang="pt-BR" dirty="0"/>
              <a:t> - </a:t>
            </a:r>
            <a:r>
              <a:rPr lang="pt-BR" dirty="0" err="1"/>
              <a:t>GigabitEthernet</a:t>
            </a:r>
            <a:endParaRPr lang="en-US" dirty="0"/>
          </a:p>
        </p:txBody>
      </p:sp>
    </p:spTree>
    <p:extLst>
      <p:ext uri="{BB962C8B-B14F-4D97-AF65-F5344CB8AC3E}">
        <p14:creationId xmlns:p14="http://schemas.microsoft.com/office/powerpoint/2010/main" val="6588669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577D1-166E-E2B1-DD64-3FD711BD8DE4}"/>
              </a:ext>
            </a:extLst>
          </p:cNvPr>
          <p:cNvSpPr>
            <a:spLocks noGrp="1"/>
          </p:cNvSpPr>
          <p:nvPr>
            <p:ph type="title"/>
          </p:nvPr>
        </p:nvSpPr>
        <p:spPr>
          <a:xfrm>
            <a:off x="2816352" y="1"/>
            <a:ext cx="6205728" cy="719328"/>
          </a:xfrm>
        </p:spPr>
        <p:txBody>
          <a:bodyPr/>
          <a:lstStyle/>
          <a:p>
            <a:r>
              <a:rPr lang="en-US" dirty="0" err="1"/>
              <a:t>Topologias</a:t>
            </a:r>
            <a:r>
              <a:rPr lang="en-US" dirty="0"/>
              <a:t> de Rede</a:t>
            </a:r>
          </a:p>
        </p:txBody>
      </p:sp>
      <p:sp>
        <p:nvSpPr>
          <p:cNvPr id="4" name="Slide Number Placeholder 3">
            <a:extLst>
              <a:ext uri="{FF2B5EF4-FFF2-40B4-BE49-F238E27FC236}">
                <a16:creationId xmlns:a16="http://schemas.microsoft.com/office/drawing/2014/main" id="{1EC77125-1A6D-B2FF-0768-4AF23AA80D86}"/>
              </a:ext>
            </a:extLst>
          </p:cNvPr>
          <p:cNvSpPr>
            <a:spLocks noGrp="1"/>
          </p:cNvSpPr>
          <p:nvPr>
            <p:ph type="sldNum" idx="12"/>
          </p:nvPr>
        </p:nvSpPr>
        <p:spPr/>
        <p:txBody>
          <a:bodyPr/>
          <a:lstStyle/>
          <a:p>
            <a:fld id="{00000000-1234-1234-1234-123412341234}" type="slidenum">
              <a:rPr lang="pt-BR" smtClean="0"/>
              <a:pPr/>
              <a:t>21</a:t>
            </a:fld>
            <a:endParaRPr lang="pt-BR"/>
          </a:p>
        </p:txBody>
      </p:sp>
      <p:sp>
        <p:nvSpPr>
          <p:cNvPr id="6" name="TextBox 5">
            <a:extLst>
              <a:ext uri="{FF2B5EF4-FFF2-40B4-BE49-F238E27FC236}">
                <a16:creationId xmlns:a16="http://schemas.microsoft.com/office/drawing/2014/main" id="{787E991F-9993-549E-4169-8402C42154D5}"/>
              </a:ext>
            </a:extLst>
          </p:cNvPr>
          <p:cNvSpPr txBox="1"/>
          <p:nvPr/>
        </p:nvSpPr>
        <p:spPr>
          <a:xfrm>
            <a:off x="0" y="934129"/>
            <a:ext cx="8723376" cy="5262979"/>
          </a:xfrm>
          <a:prstGeom prst="rect">
            <a:avLst/>
          </a:prstGeom>
          <a:noFill/>
        </p:spPr>
        <p:txBody>
          <a:bodyPr wrap="square">
            <a:spAutoFit/>
          </a:bodyPr>
          <a:lstStyle/>
          <a:p>
            <a:r>
              <a:rPr lang="pt-BR" dirty="0"/>
              <a:t>Topologia Em Estrela</a:t>
            </a:r>
          </a:p>
          <a:p>
            <a:r>
              <a:rPr lang="pt-BR" dirty="0"/>
              <a:t>Essa topologia se caracteriza pelo fato de haver um dispositivo central que assume a tarefa de interconectar os computadores em uma rede. É ele que faz o gerenciamento do fluxo de dados que trafegam em uma rede.</a:t>
            </a:r>
          </a:p>
          <a:p>
            <a:endParaRPr lang="pt-BR" dirty="0"/>
          </a:p>
          <a:p>
            <a:r>
              <a:rPr lang="pt-BR" dirty="0"/>
              <a:t>Topologia Em Barramento</a:t>
            </a:r>
          </a:p>
          <a:p>
            <a:r>
              <a:rPr lang="pt-BR" dirty="0"/>
              <a:t>Nesse caso, todos os computadores se encontram interconectados mediante um único barramento de </a:t>
            </a:r>
            <a:r>
              <a:rPr lang="pt-BR" dirty="0" err="1"/>
              <a:t>dados.Outra</a:t>
            </a:r>
            <a:r>
              <a:rPr lang="pt-BR" dirty="0"/>
              <a:t> característica da topologia em barramento é o fato de ela não permitir que vários computadores transmitam dados ao mesmo tempo.</a:t>
            </a:r>
          </a:p>
          <a:p>
            <a:endParaRPr lang="pt-BR" dirty="0"/>
          </a:p>
          <a:p>
            <a:r>
              <a:rPr lang="pt-BR" dirty="0"/>
              <a:t>Topologia Árvore</a:t>
            </a:r>
          </a:p>
          <a:p>
            <a:r>
              <a:rPr lang="pt-BR" dirty="0"/>
              <a:t>Essa topologia é organizada em níveis diversos, sendo conhecida também como rede </a:t>
            </a:r>
            <a:r>
              <a:rPr lang="pt-BR" dirty="0" err="1"/>
              <a:t>hierárquica.Nesse</a:t>
            </a:r>
            <a:r>
              <a:rPr lang="pt-BR" dirty="0"/>
              <a:t> modelo, os módulos obedecem a uma hierarquia, na qual os de nível inferior se ligam àqueles que ficam em posições mais altas.</a:t>
            </a:r>
          </a:p>
          <a:p>
            <a:endParaRPr lang="pt-BR" dirty="0"/>
          </a:p>
          <a:p>
            <a:r>
              <a:rPr lang="pt-BR" dirty="0"/>
              <a:t>Topologia Em Anel</a:t>
            </a:r>
          </a:p>
          <a:p>
            <a:r>
              <a:rPr lang="pt-BR" dirty="0"/>
              <a:t>Os computadores de uma rede em anel são conectados a um MAU, ou distribuidor. Esse equipamento é responsável por gerenciar a comunicação entre os diversos dispositivos que constituem a rede.</a:t>
            </a:r>
          </a:p>
          <a:p>
            <a:endParaRPr lang="pt-BR" dirty="0"/>
          </a:p>
          <a:p>
            <a:r>
              <a:rPr lang="pt-BR" dirty="0"/>
              <a:t>Topologia Híbrida</a:t>
            </a:r>
          </a:p>
          <a:p>
            <a:r>
              <a:rPr lang="pt-BR" dirty="0"/>
              <a:t>Também conhecida como topologia mista, esse é o tipo mais adotado para redes de maior tamanho. Geralmente, ele é adotado para resolver demandas não planejadas, aproveitando-se as topologias que já são utilizadas.</a:t>
            </a:r>
          </a:p>
          <a:p>
            <a:endParaRPr lang="pt-BR" dirty="0"/>
          </a:p>
        </p:txBody>
      </p:sp>
    </p:spTree>
    <p:extLst>
      <p:ext uri="{BB962C8B-B14F-4D97-AF65-F5344CB8AC3E}">
        <p14:creationId xmlns:p14="http://schemas.microsoft.com/office/powerpoint/2010/main" val="10987983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577D1-166E-E2B1-DD64-3FD711BD8DE4}"/>
              </a:ext>
            </a:extLst>
          </p:cNvPr>
          <p:cNvSpPr>
            <a:spLocks noGrp="1"/>
          </p:cNvSpPr>
          <p:nvPr>
            <p:ph type="title"/>
          </p:nvPr>
        </p:nvSpPr>
        <p:spPr>
          <a:xfrm>
            <a:off x="2816352" y="1"/>
            <a:ext cx="6205728" cy="719328"/>
          </a:xfrm>
        </p:spPr>
        <p:txBody>
          <a:bodyPr/>
          <a:lstStyle/>
          <a:p>
            <a:r>
              <a:rPr lang="en-US" dirty="0" err="1"/>
              <a:t>Topologias</a:t>
            </a:r>
            <a:r>
              <a:rPr lang="en-US" dirty="0"/>
              <a:t> de Rede</a:t>
            </a:r>
          </a:p>
        </p:txBody>
      </p:sp>
      <p:sp>
        <p:nvSpPr>
          <p:cNvPr id="4" name="Slide Number Placeholder 3">
            <a:extLst>
              <a:ext uri="{FF2B5EF4-FFF2-40B4-BE49-F238E27FC236}">
                <a16:creationId xmlns:a16="http://schemas.microsoft.com/office/drawing/2014/main" id="{1EC77125-1A6D-B2FF-0768-4AF23AA80D86}"/>
              </a:ext>
            </a:extLst>
          </p:cNvPr>
          <p:cNvSpPr>
            <a:spLocks noGrp="1"/>
          </p:cNvSpPr>
          <p:nvPr>
            <p:ph type="sldNum" idx="12"/>
          </p:nvPr>
        </p:nvSpPr>
        <p:spPr/>
        <p:txBody>
          <a:bodyPr/>
          <a:lstStyle/>
          <a:p>
            <a:fld id="{00000000-1234-1234-1234-123412341234}" type="slidenum">
              <a:rPr lang="pt-BR" smtClean="0"/>
              <a:pPr/>
              <a:t>22</a:t>
            </a:fld>
            <a:endParaRPr lang="pt-BR"/>
          </a:p>
        </p:txBody>
      </p:sp>
      <p:sp>
        <p:nvSpPr>
          <p:cNvPr id="6" name="TextBox 5">
            <a:extLst>
              <a:ext uri="{FF2B5EF4-FFF2-40B4-BE49-F238E27FC236}">
                <a16:creationId xmlns:a16="http://schemas.microsoft.com/office/drawing/2014/main" id="{787E991F-9993-549E-4169-8402C42154D5}"/>
              </a:ext>
            </a:extLst>
          </p:cNvPr>
          <p:cNvSpPr txBox="1"/>
          <p:nvPr/>
        </p:nvSpPr>
        <p:spPr>
          <a:xfrm>
            <a:off x="0" y="934129"/>
            <a:ext cx="8723376" cy="2031325"/>
          </a:xfrm>
          <a:prstGeom prst="rect">
            <a:avLst/>
          </a:prstGeom>
          <a:noFill/>
        </p:spPr>
        <p:txBody>
          <a:bodyPr wrap="square">
            <a:spAutoFit/>
          </a:bodyPr>
          <a:lstStyle/>
          <a:p>
            <a:endParaRPr lang="pt-BR" dirty="0"/>
          </a:p>
          <a:p>
            <a:r>
              <a:rPr lang="pt-BR" dirty="0"/>
              <a:t>Ponto A Ponto</a:t>
            </a:r>
          </a:p>
          <a:p>
            <a:r>
              <a:rPr lang="pt-BR" dirty="0"/>
              <a:t>A rede ponto a ponto permite que cada um dos nós da rede funcione ora como servidor, ora como cliente. Nesse caso, não há necessidade de um servidor que centralize essa tarefa.</a:t>
            </a:r>
          </a:p>
          <a:p>
            <a:endParaRPr lang="pt-BR" dirty="0"/>
          </a:p>
          <a:p>
            <a:r>
              <a:rPr lang="pt-BR" dirty="0"/>
              <a:t>Rede De Malha</a:t>
            </a:r>
          </a:p>
          <a:p>
            <a:r>
              <a:rPr lang="pt-BR" dirty="0"/>
              <a:t>Nesse tipo de topologia também conhecida como </a:t>
            </a:r>
            <a:r>
              <a:rPr lang="pt-BR" dirty="0" err="1"/>
              <a:t>Mesh</a:t>
            </a:r>
            <a:r>
              <a:rPr lang="pt-BR" dirty="0"/>
              <a:t>, todos os nós que constituem uma rede relacionam-se entre si. Essa configuração permite que a informação trafegue por diferentes trilhas até chegar ao destinatário.</a:t>
            </a:r>
            <a:endParaRPr lang="en-US" dirty="0"/>
          </a:p>
        </p:txBody>
      </p:sp>
    </p:spTree>
    <p:extLst>
      <p:ext uri="{BB962C8B-B14F-4D97-AF65-F5344CB8AC3E}">
        <p14:creationId xmlns:p14="http://schemas.microsoft.com/office/powerpoint/2010/main" val="19923785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Google Shape;27;p1"/>
          <p:cNvSpPr txBox="1">
            <a:spLocks noGrp="1"/>
          </p:cNvSpPr>
          <p:nvPr>
            <p:ph type="ctrTitle"/>
          </p:nvPr>
        </p:nvSpPr>
        <p:spPr>
          <a:xfrm>
            <a:off x="1400309" y="1362472"/>
            <a:ext cx="6599086" cy="142876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3200"/>
              <a:buFont typeface="Arial"/>
              <a:buNone/>
            </a:pPr>
            <a:r>
              <a:rPr lang="pt-BR" sz="3200" dirty="0"/>
              <a:t>Aula de Hoje</a:t>
            </a:r>
            <a:br>
              <a:rPr lang="pt-BR" sz="3200" dirty="0"/>
            </a:br>
            <a:br>
              <a:rPr lang="pt-BR" sz="3200" dirty="0"/>
            </a:br>
            <a:r>
              <a:rPr lang="pt-BR" sz="3200" dirty="0"/>
              <a:t>Camada de Redes </a:t>
            </a:r>
            <a:br>
              <a:rPr lang="pt-BR" sz="3200" dirty="0"/>
            </a:br>
            <a:r>
              <a:rPr lang="pt-BR" sz="3200" dirty="0" err="1"/>
              <a:t>Sub-Rede</a:t>
            </a:r>
            <a:br>
              <a:rPr lang="pt-BR" sz="3200" dirty="0"/>
            </a:br>
            <a:endParaRPr sz="3200" b="0" dirty="0"/>
          </a:p>
        </p:txBody>
      </p:sp>
    </p:spTree>
    <p:extLst>
      <p:ext uri="{BB962C8B-B14F-4D97-AF65-F5344CB8AC3E}">
        <p14:creationId xmlns:p14="http://schemas.microsoft.com/office/powerpoint/2010/main" val="18565132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10"/>
          <p:cNvSpPr txBox="1">
            <a:spLocks noGrp="1"/>
          </p:cNvSpPr>
          <p:nvPr>
            <p:ph type="body" idx="1"/>
          </p:nvPr>
        </p:nvSpPr>
        <p:spPr>
          <a:xfrm>
            <a:off x="628650" y="906581"/>
            <a:ext cx="7886700" cy="3263504"/>
          </a:xfrm>
          <a:prstGeom prst="rect">
            <a:avLst/>
          </a:prstGeom>
          <a:noFill/>
          <a:ln>
            <a:noFill/>
          </a:ln>
        </p:spPr>
        <p:txBody>
          <a:bodyPr spcFirstLastPara="1" wrap="square" lIns="68569" tIns="34275" rIns="68569" bIns="34275" anchor="t" anchorCtr="0">
            <a:normAutofit/>
          </a:bodyPr>
          <a:lstStyle/>
          <a:p>
            <a:pPr marL="0" indent="0">
              <a:buSzPts val="2800"/>
              <a:buNone/>
            </a:pPr>
            <a:r>
              <a:rPr lang="pt-BR" dirty="0"/>
              <a:t>	</a:t>
            </a:r>
            <a:endParaRPr dirty="0"/>
          </a:p>
          <a:p>
            <a:pPr marL="0" indent="0">
              <a:buSzPts val="2800"/>
              <a:buNone/>
            </a:pPr>
            <a:r>
              <a:rPr lang="pt-BR" dirty="0"/>
              <a:t>	Modelo de 7 camadas proposto pela Organização Internacional para Padronização (ISO  </a:t>
            </a:r>
            <a:r>
              <a:rPr lang="pt-BR" dirty="0" err="1"/>
              <a:t>International</a:t>
            </a:r>
            <a:r>
              <a:rPr lang="pt-BR" dirty="0"/>
              <a:t> </a:t>
            </a:r>
            <a:r>
              <a:rPr lang="pt-BR" dirty="0" err="1"/>
              <a:t>Organization</a:t>
            </a:r>
            <a:r>
              <a:rPr lang="pt-BR" dirty="0"/>
              <a:t> for </a:t>
            </a:r>
            <a:r>
              <a:rPr lang="pt-BR" dirty="0" err="1"/>
              <a:t>Standardization</a:t>
            </a:r>
            <a:r>
              <a:rPr lang="pt-BR" dirty="0"/>
              <a:t>) - www.iso.org</a:t>
            </a:r>
            <a:endParaRPr dirty="0"/>
          </a:p>
          <a:p>
            <a:pPr marL="0" indent="0">
              <a:buSzPts val="2800"/>
              <a:buNone/>
            </a:pPr>
            <a:endParaRPr dirty="0"/>
          </a:p>
        </p:txBody>
      </p:sp>
      <p:graphicFrame>
        <p:nvGraphicFramePr>
          <p:cNvPr id="169" name="Google Shape;169;p10"/>
          <p:cNvGraphicFramePr/>
          <p:nvPr>
            <p:extLst>
              <p:ext uri="{D42A27DB-BD31-4B8C-83A1-F6EECF244321}">
                <p14:modId xmlns:p14="http://schemas.microsoft.com/office/powerpoint/2010/main" val="1728812088"/>
              </p:ext>
            </p:extLst>
          </p:nvPr>
        </p:nvGraphicFramePr>
        <p:xfrm>
          <a:off x="2977661" y="2013716"/>
          <a:ext cx="3048000" cy="1973636"/>
        </p:xfrm>
        <a:graphic>
          <a:graphicData uri="http://schemas.openxmlformats.org/drawingml/2006/table">
            <a:tbl>
              <a:tblPr firstRow="1" bandRow="1">
                <a:noFill/>
              </a:tblPr>
              <a:tblGrid>
                <a:gridCol w="3048000">
                  <a:extLst>
                    <a:ext uri="{9D8B030D-6E8A-4147-A177-3AD203B41FA5}">
                      <a16:colId xmlns:a16="http://schemas.microsoft.com/office/drawing/2014/main" val="20000"/>
                    </a:ext>
                  </a:extLst>
                </a:gridCol>
              </a:tblGrid>
              <a:tr h="274328">
                <a:tc>
                  <a:txBody>
                    <a:bodyPr/>
                    <a:lstStyle/>
                    <a:p>
                      <a:pPr marL="0" marR="0" lvl="0" indent="0" algn="l" rtl="0">
                        <a:spcBef>
                          <a:spcPts val="0"/>
                        </a:spcBef>
                        <a:spcAft>
                          <a:spcPts val="0"/>
                        </a:spcAft>
                        <a:buNone/>
                      </a:pPr>
                      <a:r>
                        <a:rPr lang="pt-BR" sz="1400" b="1">
                          <a:solidFill>
                            <a:schemeClr val="lt1"/>
                          </a:solidFill>
                        </a:rPr>
                        <a:t>Aplicação</a:t>
                      </a:r>
                      <a:endParaRPr sz="1100"/>
                    </a:p>
                  </a:txBody>
                  <a:tcPr marL="68588" marR="68588" marT="34294" marB="34294">
                    <a:solidFill>
                      <a:schemeClr val="accent1"/>
                    </a:solidFill>
                  </a:tcPr>
                </a:tc>
                <a:extLst>
                  <a:ext uri="{0D108BD9-81ED-4DB2-BD59-A6C34878D82A}">
                    <a16:rowId xmlns:a16="http://schemas.microsoft.com/office/drawing/2014/main" val="10000"/>
                  </a:ext>
                </a:extLst>
              </a:tr>
              <a:tr h="278138">
                <a:tc>
                  <a:txBody>
                    <a:bodyPr/>
                    <a:lstStyle/>
                    <a:p>
                      <a:pPr marL="0" marR="0" lvl="0" indent="0" algn="l" rtl="0">
                        <a:spcBef>
                          <a:spcPts val="0"/>
                        </a:spcBef>
                        <a:spcAft>
                          <a:spcPts val="0"/>
                        </a:spcAft>
                        <a:buNone/>
                      </a:pPr>
                      <a:r>
                        <a:rPr lang="pt-BR" sz="1400" b="1">
                          <a:solidFill>
                            <a:schemeClr val="lt1"/>
                          </a:solidFill>
                        </a:rPr>
                        <a:t>Apresentação</a:t>
                      </a:r>
                      <a:endParaRPr sz="1100"/>
                    </a:p>
                  </a:txBody>
                  <a:tcPr marL="68588" marR="68588" marT="34294" marB="34294">
                    <a:solidFill>
                      <a:schemeClr val="accent1"/>
                    </a:solidFill>
                  </a:tcPr>
                </a:tc>
                <a:extLst>
                  <a:ext uri="{0D108BD9-81ED-4DB2-BD59-A6C34878D82A}">
                    <a16:rowId xmlns:a16="http://schemas.microsoft.com/office/drawing/2014/main" val="10001"/>
                  </a:ext>
                </a:extLst>
              </a:tr>
              <a:tr h="278138">
                <a:tc>
                  <a:txBody>
                    <a:bodyPr/>
                    <a:lstStyle/>
                    <a:p>
                      <a:pPr marL="0" marR="0" lvl="0" indent="0" algn="l" rtl="0">
                        <a:spcBef>
                          <a:spcPts val="0"/>
                        </a:spcBef>
                        <a:spcAft>
                          <a:spcPts val="0"/>
                        </a:spcAft>
                        <a:buNone/>
                      </a:pPr>
                      <a:r>
                        <a:rPr lang="pt-BR" sz="1400" b="1">
                          <a:solidFill>
                            <a:schemeClr val="lt1"/>
                          </a:solidFill>
                        </a:rPr>
                        <a:t>Sessão </a:t>
                      </a:r>
                      <a:endParaRPr sz="1100"/>
                    </a:p>
                  </a:txBody>
                  <a:tcPr marL="68588" marR="68588" marT="34294" marB="34294">
                    <a:solidFill>
                      <a:schemeClr val="accent1"/>
                    </a:solidFill>
                  </a:tcPr>
                </a:tc>
                <a:extLst>
                  <a:ext uri="{0D108BD9-81ED-4DB2-BD59-A6C34878D82A}">
                    <a16:rowId xmlns:a16="http://schemas.microsoft.com/office/drawing/2014/main" val="10002"/>
                  </a:ext>
                </a:extLst>
              </a:tr>
              <a:tr h="278138">
                <a:tc>
                  <a:txBody>
                    <a:bodyPr/>
                    <a:lstStyle/>
                    <a:p>
                      <a:pPr marL="0" marR="0" lvl="0" indent="0" algn="l" rtl="0">
                        <a:spcBef>
                          <a:spcPts val="0"/>
                        </a:spcBef>
                        <a:spcAft>
                          <a:spcPts val="0"/>
                        </a:spcAft>
                        <a:buNone/>
                      </a:pPr>
                      <a:r>
                        <a:rPr lang="pt-BR" sz="1400" b="1">
                          <a:solidFill>
                            <a:schemeClr val="lt1"/>
                          </a:solidFill>
                        </a:rPr>
                        <a:t>Transporte</a:t>
                      </a:r>
                      <a:endParaRPr sz="1100"/>
                    </a:p>
                  </a:txBody>
                  <a:tcPr marL="68588" marR="68588" marT="34294" marB="34294">
                    <a:solidFill>
                      <a:schemeClr val="accent1"/>
                    </a:solidFill>
                  </a:tcPr>
                </a:tc>
                <a:extLst>
                  <a:ext uri="{0D108BD9-81ED-4DB2-BD59-A6C34878D82A}">
                    <a16:rowId xmlns:a16="http://schemas.microsoft.com/office/drawing/2014/main" val="10003"/>
                  </a:ext>
                </a:extLst>
              </a:tr>
              <a:tr h="278138">
                <a:tc>
                  <a:txBody>
                    <a:bodyPr/>
                    <a:lstStyle/>
                    <a:p>
                      <a:pPr marL="0" marR="0" lvl="0" indent="0" algn="l" rtl="0">
                        <a:spcBef>
                          <a:spcPts val="0"/>
                        </a:spcBef>
                        <a:spcAft>
                          <a:spcPts val="0"/>
                        </a:spcAft>
                        <a:buNone/>
                      </a:pPr>
                      <a:r>
                        <a:rPr lang="pt-BR" sz="1400" b="1">
                          <a:solidFill>
                            <a:schemeClr val="lt1"/>
                          </a:solidFill>
                        </a:rPr>
                        <a:t>Rede</a:t>
                      </a:r>
                      <a:endParaRPr sz="1100"/>
                    </a:p>
                  </a:txBody>
                  <a:tcPr marL="68588" marR="68588" marT="34294" marB="34294">
                    <a:solidFill>
                      <a:schemeClr val="accent1"/>
                    </a:solidFill>
                  </a:tcPr>
                </a:tc>
                <a:extLst>
                  <a:ext uri="{0D108BD9-81ED-4DB2-BD59-A6C34878D82A}">
                    <a16:rowId xmlns:a16="http://schemas.microsoft.com/office/drawing/2014/main" val="10004"/>
                  </a:ext>
                </a:extLst>
              </a:tr>
              <a:tr h="278138">
                <a:tc>
                  <a:txBody>
                    <a:bodyPr/>
                    <a:lstStyle/>
                    <a:p>
                      <a:pPr marL="0" marR="0" lvl="0" indent="0" algn="l" rtl="0">
                        <a:spcBef>
                          <a:spcPts val="0"/>
                        </a:spcBef>
                        <a:spcAft>
                          <a:spcPts val="0"/>
                        </a:spcAft>
                        <a:buNone/>
                      </a:pPr>
                      <a:r>
                        <a:rPr lang="pt-BR" sz="1400" b="1">
                          <a:solidFill>
                            <a:schemeClr val="lt1"/>
                          </a:solidFill>
                        </a:rPr>
                        <a:t>Enlace</a:t>
                      </a:r>
                      <a:endParaRPr sz="1100"/>
                    </a:p>
                  </a:txBody>
                  <a:tcPr marL="68588" marR="68588" marT="34294" marB="34294">
                    <a:solidFill>
                      <a:schemeClr val="accent1"/>
                    </a:solidFill>
                  </a:tcPr>
                </a:tc>
                <a:extLst>
                  <a:ext uri="{0D108BD9-81ED-4DB2-BD59-A6C34878D82A}">
                    <a16:rowId xmlns:a16="http://schemas.microsoft.com/office/drawing/2014/main" val="10005"/>
                  </a:ext>
                </a:extLst>
              </a:tr>
              <a:tr h="278138">
                <a:tc>
                  <a:txBody>
                    <a:bodyPr/>
                    <a:lstStyle/>
                    <a:p>
                      <a:pPr marL="0" marR="0" lvl="0" indent="0" algn="l" rtl="0">
                        <a:spcBef>
                          <a:spcPts val="0"/>
                        </a:spcBef>
                        <a:spcAft>
                          <a:spcPts val="0"/>
                        </a:spcAft>
                        <a:buNone/>
                      </a:pPr>
                      <a:r>
                        <a:rPr lang="pt-BR" sz="1400" b="1" dirty="0">
                          <a:solidFill>
                            <a:schemeClr val="lt1"/>
                          </a:solidFill>
                        </a:rPr>
                        <a:t>Física</a:t>
                      </a:r>
                      <a:endParaRPr sz="1100" dirty="0"/>
                    </a:p>
                  </a:txBody>
                  <a:tcPr marL="68588" marR="68588" marT="34294" marB="34294">
                    <a:solidFill>
                      <a:schemeClr val="accent1"/>
                    </a:solidFill>
                  </a:tcPr>
                </a:tc>
                <a:extLst>
                  <a:ext uri="{0D108BD9-81ED-4DB2-BD59-A6C34878D82A}">
                    <a16:rowId xmlns:a16="http://schemas.microsoft.com/office/drawing/2014/main" val="10006"/>
                  </a:ext>
                </a:extLst>
              </a:tr>
            </a:tbl>
          </a:graphicData>
        </a:graphic>
      </p:graphicFrame>
      <p:sp>
        <p:nvSpPr>
          <p:cNvPr id="8" name="TextBox 7">
            <a:extLst>
              <a:ext uri="{FF2B5EF4-FFF2-40B4-BE49-F238E27FC236}">
                <a16:creationId xmlns:a16="http://schemas.microsoft.com/office/drawing/2014/main" id="{518E2862-C6FD-4209-93D0-713B52CC6BDB}"/>
              </a:ext>
            </a:extLst>
          </p:cNvPr>
          <p:cNvSpPr txBox="1"/>
          <p:nvPr/>
        </p:nvSpPr>
        <p:spPr>
          <a:xfrm>
            <a:off x="140677" y="4340657"/>
            <a:ext cx="9003323" cy="1169551"/>
          </a:xfrm>
          <a:prstGeom prst="rect">
            <a:avLst/>
          </a:prstGeom>
          <a:noFill/>
        </p:spPr>
        <p:txBody>
          <a:bodyPr wrap="square">
            <a:spAutoFit/>
          </a:bodyPr>
          <a:lstStyle/>
          <a:p>
            <a:r>
              <a:rPr lang="pt-BR" dirty="0"/>
              <a:t>O modelo OSI está organizado em sete camadas bem definidas: física, enlace,</a:t>
            </a:r>
          </a:p>
          <a:p>
            <a:r>
              <a:rPr lang="pt-BR" dirty="0"/>
              <a:t>rede, transporte, sessão, apresentação e aplicação. Cada camada tem como</a:t>
            </a:r>
          </a:p>
          <a:p>
            <a:r>
              <a:rPr lang="pt-BR" dirty="0"/>
              <a:t>objetivo abstrair a complexidade das camadas inferiores, com funções definidas</a:t>
            </a:r>
          </a:p>
          <a:p>
            <a:r>
              <a:rPr lang="pt-BR" dirty="0"/>
              <a:t>e formas de usar os recursos da camada imediatamente inferior. Uma camada</a:t>
            </a:r>
          </a:p>
          <a:p>
            <a:r>
              <a:rPr lang="pt-BR" dirty="0"/>
              <a:t>fornece à camada superior um serviço através de uma interface simplificada.</a:t>
            </a:r>
            <a:endParaRPr lang="en-US" dirty="0"/>
          </a:p>
        </p:txBody>
      </p:sp>
      <p:sp>
        <p:nvSpPr>
          <p:cNvPr id="10" name="TextBox 9">
            <a:extLst>
              <a:ext uri="{FF2B5EF4-FFF2-40B4-BE49-F238E27FC236}">
                <a16:creationId xmlns:a16="http://schemas.microsoft.com/office/drawing/2014/main" id="{1D3339EE-DC76-48FE-B49B-ECB0E421AC32}"/>
              </a:ext>
            </a:extLst>
          </p:cNvPr>
          <p:cNvSpPr txBox="1"/>
          <p:nvPr/>
        </p:nvSpPr>
        <p:spPr>
          <a:xfrm>
            <a:off x="4206240" y="256920"/>
            <a:ext cx="4656406" cy="307777"/>
          </a:xfrm>
          <a:prstGeom prst="rect">
            <a:avLst/>
          </a:prstGeom>
          <a:noFill/>
        </p:spPr>
        <p:txBody>
          <a:bodyPr wrap="square">
            <a:spAutoFit/>
          </a:bodyPr>
          <a:lstStyle/>
          <a:p>
            <a:r>
              <a:rPr lang="en-US" dirty="0" err="1"/>
              <a:t>Modelo</a:t>
            </a:r>
            <a:r>
              <a:rPr lang="en-US" dirty="0"/>
              <a:t> OSI</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pic>
        <p:nvPicPr>
          <p:cNvPr id="2" name="Picture 1">
            <a:extLst>
              <a:ext uri="{FF2B5EF4-FFF2-40B4-BE49-F238E27FC236}">
                <a16:creationId xmlns:a16="http://schemas.microsoft.com/office/drawing/2014/main" id="{B26263BD-0790-436A-AD61-FDA7C112C881}"/>
              </a:ext>
            </a:extLst>
          </p:cNvPr>
          <p:cNvPicPr>
            <a:picLocks noChangeAspect="1"/>
          </p:cNvPicPr>
          <p:nvPr/>
        </p:nvPicPr>
        <p:blipFill>
          <a:blip r:embed="rId3"/>
          <a:stretch>
            <a:fillRect/>
          </a:stretch>
        </p:blipFill>
        <p:spPr>
          <a:xfrm>
            <a:off x="464234" y="1163465"/>
            <a:ext cx="8187397" cy="4404703"/>
          </a:xfrm>
          <a:prstGeom prst="rect">
            <a:avLst/>
          </a:prstGeom>
        </p:spPr>
      </p:pic>
      <p:sp>
        <p:nvSpPr>
          <p:cNvPr id="3" name="TextBox 2">
            <a:extLst>
              <a:ext uri="{FF2B5EF4-FFF2-40B4-BE49-F238E27FC236}">
                <a16:creationId xmlns:a16="http://schemas.microsoft.com/office/drawing/2014/main" id="{3A4C4659-1F05-4670-94FC-95A399CB50F5}"/>
              </a:ext>
            </a:extLst>
          </p:cNvPr>
          <p:cNvSpPr txBox="1"/>
          <p:nvPr/>
        </p:nvSpPr>
        <p:spPr>
          <a:xfrm>
            <a:off x="2743200" y="281354"/>
            <a:ext cx="3657600" cy="523220"/>
          </a:xfrm>
          <a:prstGeom prst="rect">
            <a:avLst/>
          </a:prstGeom>
          <a:noFill/>
        </p:spPr>
        <p:txBody>
          <a:bodyPr wrap="square" rtlCol="0">
            <a:spAutoFit/>
          </a:bodyPr>
          <a:lstStyle/>
          <a:p>
            <a:r>
              <a:rPr lang="en-US" sz="2800" dirty="0"/>
              <a:t>INTERNET</a:t>
            </a:r>
          </a:p>
        </p:txBody>
      </p:sp>
    </p:spTree>
    <p:extLst>
      <p:ext uri="{BB962C8B-B14F-4D97-AF65-F5344CB8AC3E}">
        <p14:creationId xmlns:p14="http://schemas.microsoft.com/office/powerpoint/2010/main" val="29250651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577D1-166E-E2B1-DD64-3FD711BD8DE4}"/>
              </a:ext>
            </a:extLst>
          </p:cNvPr>
          <p:cNvSpPr>
            <a:spLocks noGrp="1"/>
          </p:cNvSpPr>
          <p:nvPr>
            <p:ph type="title"/>
          </p:nvPr>
        </p:nvSpPr>
        <p:spPr>
          <a:xfrm>
            <a:off x="2816352" y="1"/>
            <a:ext cx="6205728" cy="719328"/>
          </a:xfrm>
        </p:spPr>
        <p:txBody>
          <a:bodyPr/>
          <a:lstStyle/>
          <a:p>
            <a:r>
              <a:rPr lang="en-US" dirty="0" err="1"/>
              <a:t>Protocolos</a:t>
            </a:r>
            <a:r>
              <a:rPr lang="en-US" dirty="0"/>
              <a:t> de Redes de </a:t>
            </a:r>
            <a:r>
              <a:rPr lang="en-US" dirty="0" err="1"/>
              <a:t>Computadores</a:t>
            </a:r>
            <a:endParaRPr lang="en-US" dirty="0"/>
          </a:p>
        </p:txBody>
      </p:sp>
      <p:sp>
        <p:nvSpPr>
          <p:cNvPr id="4" name="Slide Number Placeholder 3">
            <a:extLst>
              <a:ext uri="{FF2B5EF4-FFF2-40B4-BE49-F238E27FC236}">
                <a16:creationId xmlns:a16="http://schemas.microsoft.com/office/drawing/2014/main" id="{1EC77125-1A6D-B2FF-0768-4AF23AA80D86}"/>
              </a:ext>
            </a:extLst>
          </p:cNvPr>
          <p:cNvSpPr>
            <a:spLocks noGrp="1"/>
          </p:cNvSpPr>
          <p:nvPr>
            <p:ph type="sldNum" idx="12"/>
          </p:nvPr>
        </p:nvSpPr>
        <p:spPr/>
        <p:txBody>
          <a:bodyPr/>
          <a:lstStyle/>
          <a:p>
            <a:fld id="{00000000-1234-1234-1234-123412341234}" type="slidenum">
              <a:rPr lang="pt-BR" smtClean="0"/>
              <a:pPr/>
              <a:t>26</a:t>
            </a:fld>
            <a:endParaRPr lang="pt-BR"/>
          </a:p>
        </p:txBody>
      </p:sp>
      <p:sp>
        <p:nvSpPr>
          <p:cNvPr id="5" name="TextBox 4">
            <a:extLst>
              <a:ext uri="{FF2B5EF4-FFF2-40B4-BE49-F238E27FC236}">
                <a16:creationId xmlns:a16="http://schemas.microsoft.com/office/drawing/2014/main" id="{B6DC0098-6D78-0812-FC4D-FF665224C9FB}"/>
              </a:ext>
            </a:extLst>
          </p:cNvPr>
          <p:cNvSpPr txBox="1"/>
          <p:nvPr/>
        </p:nvSpPr>
        <p:spPr>
          <a:xfrm>
            <a:off x="155448" y="1129975"/>
            <a:ext cx="8866632" cy="2246769"/>
          </a:xfrm>
          <a:prstGeom prst="rect">
            <a:avLst/>
          </a:prstGeom>
          <a:noFill/>
        </p:spPr>
        <p:txBody>
          <a:bodyPr wrap="square">
            <a:spAutoFit/>
          </a:bodyPr>
          <a:lstStyle/>
          <a:p>
            <a:r>
              <a:rPr lang="pt-BR" dirty="0"/>
              <a:t>Um protocolo de internet é uma linguagem que comunica dois ou mais computadores distantes, permitindo que se troquem mensagens transmitindo dados.</a:t>
            </a:r>
          </a:p>
          <a:p>
            <a:endParaRPr lang="pt-BR" dirty="0"/>
          </a:p>
          <a:p>
            <a:r>
              <a:rPr lang="pt-BR" dirty="0"/>
              <a:t>Veja um resumo rápido com os 11 principais protocolos usados na internet e redes de computadores.:</a:t>
            </a:r>
          </a:p>
          <a:p>
            <a:endParaRPr lang="pt-BR" dirty="0"/>
          </a:p>
          <a:p>
            <a:r>
              <a:rPr lang="pt-BR" dirty="0"/>
              <a:t>1) IP</a:t>
            </a:r>
          </a:p>
          <a:p>
            <a:r>
              <a:rPr lang="pt-BR" dirty="0"/>
              <a:t>INTERNET PROTOCOL ou PROTOCOLO DE INTERNET</a:t>
            </a:r>
          </a:p>
          <a:p>
            <a:endParaRPr lang="pt-BR" dirty="0"/>
          </a:p>
          <a:p>
            <a:r>
              <a:rPr lang="pt-BR" dirty="0"/>
              <a:t>É o protocolo pelo qual os dados são enviados a partir de um computador para outro na Internet. É responsável pelo envio e endereçamentos dos pacotes TCP.</a:t>
            </a:r>
            <a:endParaRPr lang="en-US" dirty="0"/>
          </a:p>
        </p:txBody>
      </p:sp>
    </p:spTree>
    <p:extLst>
      <p:ext uri="{BB962C8B-B14F-4D97-AF65-F5344CB8AC3E}">
        <p14:creationId xmlns:p14="http://schemas.microsoft.com/office/powerpoint/2010/main" val="12509208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577D1-166E-E2B1-DD64-3FD711BD8DE4}"/>
              </a:ext>
            </a:extLst>
          </p:cNvPr>
          <p:cNvSpPr>
            <a:spLocks noGrp="1"/>
          </p:cNvSpPr>
          <p:nvPr>
            <p:ph type="title"/>
          </p:nvPr>
        </p:nvSpPr>
        <p:spPr>
          <a:xfrm>
            <a:off x="2816352" y="1"/>
            <a:ext cx="6205728" cy="719328"/>
          </a:xfrm>
        </p:spPr>
        <p:txBody>
          <a:bodyPr/>
          <a:lstStyle/>
          <a:p>
            <a:r>
              <a:rPr lang="en-US" dirty="0" err="1"/>
              <a:t>Protocolos</a:t>
            </a:r>
            <a:r>
              <a:rPr lang="en-US" dirty="0"/>
              <a:t> de Redes de </a:t>
            </a:r>
            <a:r>
              <a:rPr lang="en-US" dirty="0" err="1"/>
              <a:t>Computadores</a:t>
            </a:r>
            <a:endParaRPr lang="en-US" dirty="0"/>
          </a:p>
        </p:txBody>
      </p:sp>
      <p:sp>
        <p:nvSpPr>
          <p:cNvPr id="4" name="Slide Number Placeholder 3">
            <a:extLst>
              <a:ext uri="{FF2B5EF4-FFF2-40B4-BE49-F238E27FC236}">
                <a16:creationId xmlns:a16="http://schemas.microsoft.com/office/drawing/2014/main" id="{1EC77125-1A6D-B2FF-0768-4AF23AA80D86}"/>
              </a:ext>
            </a:extLst>
          </p:cNvPr>
          <p:cNvSpPr>
            <a:spLocks noGrp="1"/>
          </p:cNvSpPr>
          <p:nvPr>
            <p:ph type="sldNum" idx="12"/>
          </p:nvPr>
        </p:nvSpPr>
        <p:spPr/>
        <p:txBody>
          <a:bodyPr/>
          <a:lstStyle/>
          <a:p>
            <a:fld id="{00000000-1234-1234-1234-123412341234}" type="slidenum">
              <a:rPr lang="pt-BR" smtClean="0"/>
              <a:pPr/>
              <a:t>27</a:t>
            </a:fld>
            <a:endParaRPr lang="pt-BR"/>
          </a:p>
        </p:txBody>
      </p:sp>
      <p:sp>
        <p:nvSpPr>
          <p:cNvPr id="6" name="TextBox 5">
            <a:extLst>
              <a:ext uri="{FF2B5EF4-FFF2-40B4-BE49-F238E27FC236}">
                <a16:creationId xmlns:a16="http://schemas.microsoft.com/office/drawing/2014/main" id="{37E74B1E-73FF-9B1D-5AA0-30484700A8C4}"/>
              </a:ext>
            </a:extLst>
          </p:cNvPr>
          <p:cNvSpPr txBox="1"/>
          <p:nvPr/>
        </p:nvSpPr>
        <p:spPr>
          <a:xfrm>
            <a:off x="228600" y="1060490"/>
            <a:ext cx="8793480" cy="3323987"/>
          </a:xfrm>
          <a:prstGeom prst="rect">
            <a:avLst/>
          </a:prstGeom>
          <a:noFill/>
        </p:spPr>
        <p:txBody>
          <a:bodyPr wrap="square">
            <a:spAutoFit/>
          </a:bodyPr>
          <a:lstStyle/>
          <a:p>
            <a:r>
              <a:rPr lang="pt-BR" dirty="0"/>
              <a:t>2) TCP/IP</a:t>
            </a:r>
          </a:p>
          <a:p>
            <a:r>
              <a:rPr lang="pt-BR" dirty="0"/>
              <a:t>PROTOCOLO DE CONTROLE DE TRANSMISSÃO / PROTOCOLO INTERNET</a:t>
            </a:r>
          </a:p>
          <a:p>
            <a:endParaRPr lang="pt-BR" dirty="0"/>
          </a:p>
          <a:p>
            <a:r>
              <a:rPr lang="pt-BR" dirty="0"/>
              <a:t>Forma padronizada de comunicação para os computadores na internet. O TCP faz a divisão dos dados que será enviada em segmentos de dados. Precisa de confirmação.</a:t>
            </a:r>
          </a:p>
          <a:p>
            <a:endParaRPr lang="pt-BR" dirty="0"/>
          </a:p>
          <a:p>
            <a:r>
              <a:rPr lang="pt-BR" dirty="0"/>
              <a:t>3) HTTP E HTTPS</a:t>
            </a:r>
          </a:p>
          <a:p>
            <a:r>
              <a:rPr lang="pt-BR" dirty="0"/>
              <a:t>HYPERTEXT TRANSFER PROTOCOL / PROTOCOLO DE TRANSFERÊNCIA DE HIPERTEXTO</a:t>
            </a:r>
          </a:p>
          <a:p>
            <a:endParaRPr lang="pt-BR" dirty="0"/>
          </a:p>
          <a:p>
            <a:r>
              <a:rPr lang="pt-BR" dirty="0"/>
              <a:t>Usado para fazer o acesso à WWW (WORLD WIDE WEB) como protocolo de cliente/servidor. Se na barra de endereços do navegador não se especificar outro recurso, o este protocolo será tido como padrão.</a:t>
            </a:r>
          </a:p>
          <a:p>
            <a:endParaRPr lang="pt-BR" dirty="0"/>
          </a:p>
          <a:p>
            <a:r>
              <a:rPr lang="pt-BR" dirty="0"/>
              <a:t>HYPERTEXT TRANSFER PROTOCOL SECURE / PROTOCOLO DE TRANSFERÊNCIA DE HIPERTEXTO SEGURO - É uma implementação do protocolo HTTP sobre uma camada adicional de segurança que utiliza o protocolo SSL/TLS. Muito utilizado hoje em dia pela maioria dos sites.</a:t>
            </a:r>
            <a:endParaRPr lang="en-US" dirty="0"/>
          </a:p>
        </p:txBody>
      </p:sp>
    </p:spTree>
    <p:extLst>
      <p:ext uri="{BB962C8B-B14F-4D97-AF65-F5344CB8AC3E}">
        <p14:creationId xmlns:p14="http://schemas.microsoft.com/office/powerpoint/2010/main" val="9875427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577D1-166E-E2B1-DD64-3FD711BD8DE4}"/>
              </a:ext>
            </a:extLst>
          </p:cNvPr>
          <p:cNvSpPr>
            <a:spLocks noGrp="1"/>
          </p:cNvSpPr>
          <p:nvPr>
            <p:ph type="title"/>
          </p:nvPr>
        </p:nvSpPr>
        <p:spPr>
          <a:xfrm>
            <a:off x="2816352" y="1"/>
            <a:ext cx="6205728" cy="719328"/>
          </a:xfrm>
        </p:spPr>
        <p:txBody>
          <a:bodyPr/>
          <a:lstStyle/>
          <a:p>
            <a:r>
              <a:rPr lang="en-US" dirty="0" err="1"/>
              <a:t>Protocolos</a:t>
            </a:r>
            <a:r>
              <a:rPr lang="en-US" dirty="0"/>
              <a:t> de Redes de </a:t>
            </a:r>
            <a:r>
              <a:rPr lang="en-US" dirty="0" err="1"/>
              <a:t>Computadores</a:t>
            </a:r>
            <a:endParaRPr lang="en-US" dirty="0"/>
          </a:p>
        </p:txBody>
      </p:sp>
      <p:sp>
        <p:nvSpPr>
          <p:cNvPr id="4" name="Slide Number Placeholder 3">
            <a:extLst>
              <a:ext uri="{FF2B5EF4-FFF2-40B4-BE49-F238E27FC236}">
                <a16:creationId xmlns:a16="http://schemas.microsoft.com/office/drawing/2014/main" id="{1EC77125-1A6D-B2FF-0768-4AF23AA80D86}"/>
              </a:ext>
            </a:extLst>
          </p:cNvPr>
          <p:cNvSpPr>
            <a:spLocks noGrp="1"/>
          </p:cNvSpPr>
          <p:nvPr>
            <p:ph type="sldNum" idx="12"/>
          </p:nvPr>
        </p:nvSpPr>
        <p:spPr/>
        <p:txBody>
          <a:bodyPr/>
          <a:lstStyle/>
          <a:p>
            <a:fld id="{00000000-1234-1234-1234-123412341234}" type="slidenum">
              <a:rPr lang="pt-BR" smtClean="0"/>
              <a:pPr/>
              <a:t>28</a:t>
            </a:fld>
            <a:endParaRPr lang="pt-BR"/>
          </a:p>
        </p:txBody>
      </p:sp>
      <p:sp>
        <p:nvSpPr>
          <p:cNvPr id="5" name="TextBox 4">
            <a:extLst>
              <a:ext uri="{FF2B5EF4-FFF2-40B4-BE49-F238E27FC236}">
                <a16:creationId xmlns:a16="http://schemas.microsoft.com/office/drawing/2014/main" id="{986C0D33-4487-10F2-6F50-4F56C2385241}"/>
              </a:ext>
            </a:extLst>
          </p:cNvPr>
          <p:cNvSpPr txBox="1"/>
          <p:nvPr/>
        </p:nvSpPr>
        <p:spPr>
          <a:xfrm>
            <a:off x="144780" y="877928"/>
            <a:ext cx="8854440" cy="5047536"/>
          </a:xfrm>
          <a:prstGeom prst="rect">
            <a:avLst/>
          </a:prstGeom>
          <a:noFill/>
        </p:spPr>
        <p:txBody>
          <a:bodyPr wrap="square">
            <a:spAutoFit/>
          </a:bodyPr>
          <a:lstStyle/>
          <a:p>
            <a:r>
              <a:rPr lang="pt-BR" dirty="0"/>
              <a:t>4) FTP</a:t>
            </a:r>
          </a:p>
          <a:p>
            <a:r>
              <a:rPr lang="pt-BR" dirty="0"/>
              <a:t>FILE TRANSFER PROTOCOL / PROTOCOLO DE TRANSFERÊNCIA DE ARQUIVO</a:t>
            </a:r>
          </a:p>
          <a:p>
            <a:endParaRPr lang="pt-BR" dirty="0"/>
          </a:p>
          <a:p>
            <a:r>
              <a:rPr lang="pt-BR" dirty="0"/>
              <a:t>Recurso utilizado para transferências de arquivos pela internet. Este protocolo permite apenas o envio e o recebimento dos arquivos, no entanto para a leitura serão necessários outros programas.</a:t>
            </a:r>
          </a:p>
          <a:p>
            <a:endParaRPr lang="pt-BR" dirty="0"/>
          </a:p>
          <a:p>
            <a:r>
              <a:rPr lang="pt-BR" dirty="0"/>
              <a:t>5) SSL</a:t>
            </a:r>
          </a:p>
          <a:p>
            <a:r>
              <a:rPr lang="pt-BR" dirty="0"/>
              <a:t>SECURE SOCKETS LAYER / CAMADA DE PORTAS DE SEGURANÇA</a:t>
            </a:r>
          </a:p>
          <a:p>
            <a:endParaRPr lang="pt-BR" dirty="0"/>
          </a:p>
          <a:p>
            <a:r>
              <a:rPr lang="pt-BR" dirty="0"/>
              <a:t>Este é um protocolo de segurança que permite a confirmação da identidade de um servidor, verificando o nível de confiança.</a:t>
            </a:r>
          </a:p>
          <a:p>
            <a:endParaRPr lang="pt-BR" dirty="0"/>
          </a:p>
          <a:p>
            <a:r>
              <a:rPr lang="pt-BR" dirty="0"/>
              <a:t>6) ICMP</a:t>
            </a:r>
          </a:p>
          <a:p>
            <a:r>
              <a:rPr lang="pt-BR" dirty="0"/>
              <a:t>INTERNET CONTROL MESSAGE PROTOCOL / PROTOCOLO DE MENSAGENS DE CONTROLE DA INTERNET</a:t>
            </a:r>
          </a:p>
          <a:p>
            <a:endParaRPr lang="pt-BR" dirty="0"/>
          </a:p>
          <a:p>
            <a:r>
              <a:rPr lang="pt-BR" dirty="0"/>
              <a:t>Autoriza a criação de mensagens relativas ao IP, mensagens de erro e pacotes de teste.</a:t>
            </a:r>
          </a:p>
          <a:p>
            <a:endParaRPr lang="pt-BR" dirty="0"/>
          </a:p>
          <a:p>
            <a:r>
              <a:rPr lang="pt-BR" dirty="0"/>
              <a:t>7) SMTP</a:t>
            </a:r>
          </a:p>
          <a:p>
            <a:r>
              <a:rPr lang="pt-BR" dirty="0"/>
              <a:t>SIMPLE MAIL TRANSFER PROTOCOL / PROTOCOLO PARA TRANSFERÊNCIA DE E-MAIL SIMPLES</a:t>
            </a:r>
          </a:p>
          <a:p>
            <a:endParaRPr lang="pt-BR" dirty="0"/>
          </a:p>
          <a:p>
            <a:r>
              <a:rPr lang="pt-BR" dirty="0"/>
              <a:t>Usado para envios de mensagem em rede funcionando como roteador do correio eletrônico.</a:t>
            </a:r>
          </a:p>
          <a:p>
            <a:endParaRPr lang="pt-BR" dirty="0"/>
          </a:p>
        </p:txBody>
      </p:sp>
    </p:spTree>
    <p:extLst>
      <p:ext uri="{BB962C8B-B14F-4D97-AF65-F5344CB8AC3E}">
        <p14:creationId xmlns:p14="http://schemas.microsoft.com/office/powerpoint/2010/main" val="15657812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577D1-166E-E2B1-DD64-3FD711BD8DE4}"/>
              </a:ext>
            </a:extLst>
          </p:cNvPr>
          <p:cNvSpPr>
            <a:spLocks noGrp="1"/>
          </p:cNvSpPr>
          <p:nvPr>
            <p:ph type="title"/>
          </p:nvPr>
        </p:nvSpPr>
        <p:spPr>
          <a:xfrm>
            <a:off x="2816352" y="1"/>
            <a:ext cx="6205728" cy="719328"/>
          </a:xfrm>
        </p:spPr>
        <p:txBody>
          <a:bodyPr/>
          <a:lstStyle/>
          <a:p>
            <a:r>
              <a:rPr lang="en-US" dirty="0" err="1"/>
              <a:t>Protocolos</a:t>
            </a:r>
            <a:r>
              <a:rPr lang="en-US" dirty="0"/>
              <a:t> de Redes de </a:t>
            </a:r>
            <a:r>
              <a:rPr lang="en-US" dirty="0" err="1"/>
              <a:t>Computadores</a:t>
            </a:r>
            <a:endParaRPr lang="en-US" dirty="0"/>
          </a:p>
        </p:txBody>
      </p:sp>
      <p:sp>
        <p:nvSpPr>
          <p:cNvPr id="4" name="Slide Number Placeholder 3">
            <a:extLst>
              <a:ext uri="{FF2B5EF4-FFF2-40B4-BE49-F238E27FC236}">
                <a16:creationId xmlns:a16="http://schemas.microsoft.com/office/drawing/2014/main" id="{1EC77125-1A6D-B2FF-0768-4AF23AA80D86}"/>
              </a:ext>
            </a:extLst>
          </p:cNvPr>
          <p:cNvSpPr>
            <a:spLocks noGrp="1"/>
          </p:cNvSpPr>
          <p:nvPr>
            <p:ph type="sldNum" idx="12"/>
          </p:nvPr>
        </p:nvSpPr>
        <p:spPr/>
        <p:txBody>
          <a:bodyPr/>
          <a:lstStyle/>
          <a:p>
            <a:fld id="{00000000-1234-1234-1234-123412341234}" type="slidenum">
              <a:rPr lang="pt-BR" smtClean="0"/>
              <a:pPr/>
              <a:t>29</a:t>
            </a:fld>
            <a:endParaRPr lang="pt-BR"/>
          </a:p>
        </p:txBody>
      </p:sp>
      <p:sp>
        <p:nvSpPr>
          <p:cNvPr id="6" name="TextBox 5">
            <a:extLst>
              <a:ext uri="{FF2B5EF4-FFF2-40B4-BE49-F238E27FC236}">
                <a16:creationId xmlns:a16="http://schemas.microsoft.com/office/drawing/2014/main" id="{D23B4A28-46BF-2AF9-AA90-36D999C7E869}"/>
              </a:ext>
            </a:extLst>
          </p:cNvPr>
          <p:cNvSpPr txBox="1"/>
          <p:nvPr/>
        </p:nvSpPr>
        <p:spPr>
          <a:xfrm>
            <a:off x="0" y="948689"/>
            <a:ext cx="9022080" cy="4401205"/>
          </a:xfrm>
          <a:prstGeom prst="rect">
            <a:avLst/>
          </a:prstGeom>
          <a:noFill/>
        </p:spPr>
        <p:txBody>
          <a:bodyPr wrap="square">
            <a:spAutoFit/>
          </a:bodyPr>
          <a:lstStyle/>
          <a:p>
            <a:r>
              <a:rPr lang="pt-BR" dirty="0"/>
              <a:t>8) IMAP</a:t>
            </a:r>
          </a:p>
          <a:p>
            <a:r>
              <a:rPr lang="pt-BR" dirty="0"/>
              <a:t>INTERNET MESSAGE ACCESS PROTOCOL / PROTOCOLO DE ACESSO AO CORREIO DA INTERNET</a:t>
            </a:r>
          </a:p>
          <a:p>
            <a:endParaRPr lang="pt-BR" dirty="0"/>
          </a:p>
          <a:p>
            <a:r>
              <a:rPr lang="pt-BR" dirty="0"/>
              <a:t>Permite a manipulação de caixas postais remotas como se fossem locais, permitindo a organização da forma que melhor convier.</a:t>
            </a:r>
          </a:p>
          <a:p>
            <a:endParaRPr lang="pt-BR" dirty="0"/>
          </a:p>
          <a:p>
            <a:r>
              <a:rPr lang="pt-BR" dirty="0"/>
              <a:t>9) POP</a:t>
            </a:r>
          </a:p>
          <a:p>
            <a:r>
              <a:rPr lang="pt-BR" dirty="0"/>
              <a:t>POST OFFICE PROTOCOL ou PROTOCOLO DOS CORREIOS</a:t>
            </a:r>
          </a:p>
          <a:p>
            <a:endParaRPr lang="pt-BR" dirty="0"/>
          </a:p>
          <a:p>
            <a:r>
              <a:rPr lang="pt-BR" dirty="0"/>
              <a:t>Usado para receber mensagens de e-mail. Permitem apenas o acesso a uma caixa de e-mail, já o IMAP permite o acesso a várias.</a:t>
            </a:r>
          </a:p>
          <a:p>
            <a:endParaRPr lang="pt-BR" dirty="0"/>
          </a:p>
          <a:p>
            <a:r>
              <a:rPr lang="pt-BR" dirty="0"/>
              <a:t>10) MIME</a:t>
            </a:r>
          </a:p>
          <a:p>
            <a:r>
              <a:rPr lang="pt-BR" dirty="0"/>
              <a:t>MULTIPURPOSE INTERNET MAIL EXTENSIONS / EXTENSÕES MULTIFUNÇÃO PARA MENSAGENS DE INTERNET</a:t>
            </a:r>
          </a:p>
          <a:p>
            <a:endParaRPr lang="pt-BR" dirty="0"/>
          </a:p>
          <a:p>
            <a:r>
              <a:rPr lang="pt-BR" dirty="0"/>
              <a:t>11- UDP – utilizado em redes de computadores – envia pacotes de dados pela rede – não recebe aviso.</a:t>
            </a:r>
          </a:p>
          <a:p>
            <a:endParaRPr lang="pt-BR" dirty="0"/>
          </a:p>
          <a:p>
            <a:r>
              <a:rPr lang="pt-BR" dirty="0"/>
              <a:t>Se refere a um padrão da internet para o formato das mensagens de correio eletrônico. Permite ao usuário a utilização do e-mail trabalhando em multimídia.</a:t>
            </a:r>
            <a:endParaRPr lang="en-US" dirty="0"/>
          </a:p>
        </p:txBody>
      </p:sp>
    </p:spTree>
    <p:extLst>
      <p:ext uri="{BB962C8B-B14F-4D97-AF65-F5344CB8AC3E}">
        <p14:creationId xmlns:p14="http://schemas.microsoft.com/office/powerpoint/2010/main" val="3496029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Google Shape;27;p1"/>
          <p:cNvSpPr txBox="1">
            <a:spLocks noGrp="1"/>
          </p:cNvSpPr>
          <p:nvPr>
            <p:ph type="ctrTitle"/>
          </p:nvPr>
        </p:nvSpPr>
        <p:spPr>
          <a:xfrm>
            <a:off x="478302" y="1362472"/>
            <a:ext cx="8271803" cy="142876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3200"/>
              <a:buFont typeface="Arial"/>
              <a:buNone/>
            </a:pPr>
            <a:br>
              <a:rPr lang="pt-BR" sz="3200" dirty="0"/>
            </a:br>
            <a:r>
              <a:rPr lang="pt-BR" sz="3200" dirty="0"/>
              <a:t>Profa. </a:t>
            </a:r>
            <a:r>
              <a:rPr lang="pt-BR" sz="3200" dirty="0" err="1"/>
              <a:t>Dra</a:t>
            </a:r>
            <a:r>
              <a:rPr lang="pt-BR" sz="3200" dirty="0"/>
              <a:t> Ines Brosso</a:t>
            </a:r>
            <a:br>
              <a:rPr lang="pt-BR" sz="3200" dirty="0"/>
            </a:br>
            <a:br>
              <a:rPr lang="pt-BR" sz="3200" dirty="0"/>
            </a:br>
            <a:r>
              <a:rPr lang="pt-BR" sz="3200" dirty="0"/>
              <a:t>Doutora em Enga Elétrica – Sistemas Digitais – Escola Politécnica da USP</a:t>
            </a:r>
            <a:endParaRPr sz="3200" b="0" dirty="0"/>
          </a:p>
        </p:txBody>
      </p:sp>
    </p:spTree>
    <p:extLst>
      <p:ext uri="{BB962C8B-B14F-4D97-AF65-F5344CB8AC3E}">
        <p14:creationId xmlns:p14="http://schemas.microsoft.com/office/powerpoint/2010/main" val="24507407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577D1-166E-E2B1-DD64-3FD711BD8DE4}"/>
              </a:ext>
            </a:extLst>
          </p:cNvPr>
          <p:cNvSpPr>
            <a:spLocks noGrp="1"/>
          </p:cNvSpPr>
          <p:nvPr>
            <p:ph type="title"/>
          </p:nvPr>
        </p:nvSpPr>
        <p:spPr>
          <a:xfrm>
            <a:off x="2816352" y="1"/>
            <a:ext cx="6205728" cy="719328"/>
          </a:xfrm>
        </p:spPr>
        <p:txBody>
          <a:bodyPr/>
          <a:lstStyle/>
          <a:p>
            <a:r>
              <a:rPr lang="en-US" dirty="0" err="1"/>
              <a:t>Protocolos</a:t>
            </a:r>
            <a:r>
              <a:rPr lang="en-US" dirty="0"/>
              <a:t> IPv4</a:t>
            </a:r>
          </a:p>
        </p:txBody>
      </p:sp>
      <p:sp>
        <p:nvSpPr>
          <p:cNvPr id="4" name="Slide Number Placeholder 3">
            <a:extLst>
              <a:ext uri="{FF2B5EF4-FFF2-40B4-BE49-F238E27FC236}">
                <a16:creationId xmlns:a16="http://schemas.microsoft.com/office/drawing/2014/main" id="{1EC77125-1A6D-B2FF-0768-4AF23AA80D86}"/>
              </a:ext>
            </a:extLst>
          </p:cNvPr>
          <p:cNvSpPr>
            <a:spLocks noGrp="1"/>
          </p:cNvSpPr>
          <p:nvPr>
            <p:ph type="sldNum" idx="12"/>
          </p:nvPr>
        </p:nvSpPr>
        <p:spPr/>
        <p:txBody>
          <a:bodyPr/>
          <a:lstStyle/>
          <a:p>
            <a:fld id="{00000000-1234-1234-1234-123412341234}" type="slidenum">
              <a:rPr lang="pt-BR" smtClean="0"/>
              <a:pPr/>
              <a:t>30</a:t>
            </a:fld>
            <a:endParaRPr lang="pt-BR"/>
          </a:p>
        </p:txBody>
      </p:sp>
      <p:pic>
        <p:nvPicPr>
          <p:cNvPr id="5" name="Picture 4">
            <a:extLst>
              <a:ext uri="{FF2B5EF4-FFF2-40B4-BE49-F238E27FC236}">
                <a16:creationId xmlns:a16="http://schemas.microsoft.com/office/drawing/2014/main" id="{CBE0DE48-88C0-22B8-3793-BC8543BA3FE4}"/>
              </a:ext>
            </a:extLst>
          </p:cNvPr>
          <p:cNvPicPr>
            <a:picLocks noChangeAspect="1"/>
          </p:cNvPicPr>
          <p:nvPr/>
        </p:nvPicPr>
        <p:blipFill>
          <a:blip r:embed="rId2"/>
          <a:stretch>
            <a:fillRect/>
          </a:stretch>
        </p:blipFill>
        <p:spPr>
          <a:xfrm>
            <a:off x="280416" y="1146048"/>
            <a:ext cx="8234934" cy="3992689"/>
          </a:xfrm>
          <a:prstGeom prst="rect">
            <a:avLst/>
          </a:prstGeom>
        </p:spPr>
      </p:pic>
    </p:spTree>
    <p:extLst>
      <p:ext uri="{BB962C8B-B14F-4D97-AF65-F5344CB8AC3E}">
        <p14:creationId xmlns:p14="http://schemas.microsoft.com/office/powerpoint/2010/main" val="2164460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577D1-166E-E2B1-DD64-3FD711BD8DE4}"/>
              </a:ext>
            </a:extLst>
          </p:cNvPr>
          <p:cNvSpPr>
            <a:spLocks noGrp="1"/>
          </p:cNvSpPr>
          <p:nvPr>
            <p:ph type="title"/>
          </p:nvPr>
        </p:nvSpPr>
        <p:spPr>
          <a:xfrm>
            <a:off x="2816352" y="1"/>
            <a:ext cx="6205728" cy="719328"/>
          </a:xfrm>
        </p:spPr>
        <p:txBody>
          <a:bodyPr/>
          <a:lstStyle/>
          <a:p>
            <a:r>
              <a:rPr lang="en-US" dirty="0"/>
              <a:t>Mascaras de REDE </a:t>
            </a:r>
            <a:r>
              <a:rPr lang="en-US" dirty="0" err="1"/>
              <a:t>Protocolos</a:t>
            </a:r>
            <a:r>
              <a:rPr lang="en-US" dirty="0"/>
              <a:t> IPv4</a:t>
            </a:r>
          </a:p>
        </p:txBody>
      </p:sp>
      <p:sp>
        <p:nvSpPr>
          <p:cNvPr id="4" name="Slide Number Placeholder 3">
            <a:extLst>
              <a:ext uri="{FF2B5EF4-FFF2-40B4-BE49-F238E27FC236}">
                <a16:creationId xmlns:a16="http://schemas.microsoft.com/office/drawing/2014/main" id="{1EC77125-1A6D-B2FF-0768-4AF23AA80D86}"/>
              </a:ext>
            </a:extLst>
          </p:cNvPr>
          <p:cNvSpPr>
            <a:spLocks noGrp="1"/>
          </p:cNvSpPr>
          <p:nvPr>
            <p:ph type="sldNum" idx="12"/>
          </p:nvPr>
        </p:nvSpPr>
        <p:spPr/>
        <p:txBody>
          <a:bodyPr/>
          <a:lstStyle/>
          <a:p>
            <a:fld id="{00000000-1234-1234-1234-123412341234}" type="slidenum">
              <a:rPr lang="pt-BR" smtClean="0"/>
              <a:pPr/>
              <a:t>31</a:t>
            </a:fld>
            <a:endParaRPr lang="pt-BR"/>
          </a:p>
        </p:txBody>
      </p:sp>
      <p:pic>
        <p:nvPicPr>
          <p:cNvPr id="3" name="Picture 2">
            <a:extLst>
              <a:ext uri="{FF2B5EF4-FFF2-40B4-BE49-F238E27FC236}">
                <a16:creationId xmlns:a16="http://schemas.microsoft.com/office/drawing/2014/main" id="{709D370B-E019-82C2-9CDE-94A3F44C3FED}"/>
              </a:ext>
            </a:extLst>
          </p:cNvPr>
          <p:cNvPicPr>
            <a:picLocks noChangeAspect="1"/>
          </p:cNvPicPr>
          <p:nvPr/>
        </p:nvPicPr>
        <p:blipFill>
          <a:blip r:embed="rId2"/>
          <a:stretch>
            <a:fillRect/>
          </a:stretch>
        </p:blipFill>
        <p:spPr>
          <a:xfrm>
            <a:off x="0" y="854612"/>
            <a:ext cx="9144000" cy="5148775"/>
          </a:xfrm>
          <a:prstGeom prst="rect">
            <a:avLst/>
          </a:prstGeom>
        </p:spPr>
      </p:pic>
    </p:spTree>
    <p:extLst>
      <p:ext uri="{BB962C8B-B14F-4D97-AF65-F5344CB8AC3E}">
        <p14:creationId xmlns:p14="http://schemas.microsoft.com/office/powerpoint/2010/main" val="40108134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577D1-166E-E2B1-DD64-3FD711BD8DE4}"/>
              </a:ext>
            </a:extLst>
          </p:cNvPr>
          <p:cNvSpPr>
            <a:spLocks noGrp="1"/>
          </p:cNvSpPr>
          <p:nvPr>
            <p:ph type="title"/>
          </p:nvPr>
        </p:nvSpPr>
        <p:spPr>
          <a:xfrm>
            <a:off x="2816352" y="1"/>
            <a:ext cx="6205728" cy="719328"/>
          </a:xfrm>
        </p:spPr>
        <p:txBody>
          <a:bodyPr/>
          <a:lstStyle/>
          <a:p>
            <a:r>
              <a:rPr lang="en-US" dirty="0" err="1"/>
              <a:t>Calculadora</a:t>
            </a:r>
            <a:r>
              <a:rPr lang="en-US" dirty="0"/>
              <a:t> de Mascaras de REDE </a:t>
            </a:r>
            <a:r>
              <a:rPr lang="en-US" dirty="0" err="1"/>
              <a:t>Protocolos</a:t>
            </a:r>
            <a:r>
              <a:rPr lang="en-US" dirty="0"/>
              <a:t> IPv4</a:t>
            </a:r>
          </a:p>
        </p:txBody>
      </p:sp>
      <p:sp>
        <p:nvSpPr>
          <p:cNvPr id="4" name="Slide Number Placeholder 3">
            <a:extLst>
              <a:ext uri="{FF2B5EF4-FFF2-40B4-BE49-F238E27FC236}">
                <a16:creationId xmlns:a16="http://schemas.microsoft.com/office/drawing/2014/main" id="{1EC77125-1A6D-B2FF-0768-4AF23AA80D86}"/>
              </a:ext>
            </a:extLst>
          </p:cNvPr>
          <p:cNvSpPr>
            <a:spLocks noGrp="1"/>
          </p:cNvSpPr>
          <p:nvPr>
            <p:ph type="sldNum" idx="12"/>
          </p:nvPr>
        </p:nvSpPr>
        <p:spPr/>
        <p:txBody>
          <a:bodyPr/>
          <a:lstStyle/>
          <a:p>
            <a:fld id="{00000000-1234-1234-1234-123412341234}" type="slidenum">
              <a:rPr lang="pt-BR" smtClean="0"/>
              <a:pPr/>
              <a:t>32</a:t>
            </a:fld>
            <a:endParaRPr lang="pt-BR"/>
          </a:p>
        </p:txBody>
      </p:sp>
      <p:pic>
        <p:nvPicPr>
          <p:cNvPr id="5" name="Picture 4">
            <a:extLst>
              <a:ext uri="{FF2B5EF4-FFF2-40B4-BE49-F238E27FC236}">
                <a16:creationId xmlns:a16="http://schemas.microsoft.com/office/drawing/2014/main" id="{28E6D66C-B42D-71CE-A1F7-624ECA2B848D}"/>
              </a:ext>
            </a:extLst>
          </p:cNvPr>
          <p:cNvPicPr>
            <a:picLocks noChangeAspect="1"/>
          </p:cNvPicPr>
          <p:nvPr/>
        </p:nvPicPr>
        <p:blipFill>
          <a:blip r:embed="rId2"/>
          <a:stretch>
            <a:fillRect/>
          </a:stretch>
        </p:blipFill>
        <p:spPr>
          <a:xfrm>
            <a:off x="316992" y="950976"/>
            <a:ext cx="8327135" cy="5071872"/>
          </a:xfrm>
          <a:prstGeom prst="rect">
            <a:avLst/>
          </a:prstGeom>
        </p:spPr>
      </p:pic>
    </p:spTree>
    <p:extLst>
      <p:ext uri="{BB962C8B-B14F-4D97-AF65-F5344CB8AC3E}">
        <p14:creationId xmlns:p14="http://schemas.microsoft.com/office/powerpoint/2010/main" val="4263261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577D1-166E-E2B1-DD64-3FD711BD8DE4}"/>
              </a:ext>
            </a:extLst>
          </p:cNvPr>
          <p:cNvSpPr>
            <a:spLocks noGrp="1"/>
          </p:cNvSpPr>
          <p:nvPr>
            <p:ph type="title"/>
          </p:nvPr>
        </p:nvSpPr>
        <p:spPr>
          <a:xfrm>
            <a:off x="2816352" y="1"/>
            <a:ext cx="6205728" cy="719328"/>
          </a:xfrm>
        </p:spPr>
        <p:txBody>
          <a:bodyPr/>
          <a:lstStyle/>
          <a:p>
            <a:r>
              <a:rPr lang="en-US" dirty="0" err="1"/>
              <a:t>Aplicações</a:t>
            </a:r>
            <a:r>
              <a:rPr lang="en-US" dirty="0"/>
              <a:t> de Sub Redes</a:t>
            </a:r>
          </a:p>
        </p:txBody>
      </p:sp>
      <p:sp>
        <p:nvSpPr>
          <p:cNvPr id="4" name="Slide Number Placeholder 3">
            <a:extLst>
              <a:ext uri="{FF2B5EF4-FFF2-40B4-BE49-F238E27FC236}">
                <a16:creationId xmlns:a16="http://schemas.microsoft.com/office/drawing/2014/main" id="{1EC77125-1A6D-B2FF-0768-4AF23AA80D86}"/>
              </a:ext>
            </a:extLst>
          </p:cNvPr>
          <p:cNvSpPr>
            <a:spLocks noGrp="1"/>
          </p:cNvSpPr>
          <p:nvPr>
            <p:ph type="sldNum" idx="12"/>
          </p:nvPr>
        </p:nvSpPr>
        <p:spPr/>
        <p:txBody>
          <a:bodyPr/>
          <a:lstStyle/>
          <a:p>
            <a:fld id="{00000000-1234-1234-1234-123412341234}" type="slidenum">
              <a:rPr lang="pt-BR" smtClean="0"/>
              <a:pPr/>
              <a:t>33</a:t>
            </a:fld>
            <a:endParaRPr lang="pt-BR"/>
          </a:p>
        </p:txBody>
      </p:sp>
      <p:pic>
        <p:nvPicPr>
          <p:cNvPr id="5" name="Picture 4">
            <a:extLst>
              <a:ext uri="{FF2B5EF4-FFF2-40B4-BE49-F238E27FC236}">
                <a16:creationId xmlns:a16="http://schemas.microsoft.com/office/drawing/2014/main" id="{77C5F8B4-D9A3-796D-0565-ABC58BEAF14F}"/>
              </a:ext>
            </a:extLst>
          </p:cNvPr>
          <p:cNvPicPr>
            <a:picLocks noChangeAspect="1"/>
          </p:cNvPicPr>
          <p:nvPr/>
        </p:nvPicPr>
        <p:blipFill>
          <a:blip r:embed="rId2"/>
          <a:stretch>
            <a:fillRect/>
          </a:stretch>
        </p:blipFill>
        <p:spPr>
          <a:xfrm>
            <a:off x="847534" y="1575625"/>
            <a:ext cx="7235762" cy="3435287"/>
          </a:xfrm>
          <a:prstGeom prst="rect">
            <a:avLst/>
          </a:prstGeom>
        </p:spPr>
      </p:pic>
    </p:spTree>
    <p:extLst>
      <p:ext uri="{BB962C8B-B14F-4D97-AF65-F5344CB8AC3E}">
        <p14:creationId xmlns:p14="http://schemas.microsoft.com/office/powerpoint/2010/main" val="39382191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577D1-166E-E2B1-DD64-3FD711BD8DE4}"/>
              </a:ext>
            </a:extLst>
          </p:cNvPr>
          <p:cNvSpPr>
            <a:spLocks noGrp="1"/>
          </p:cNvSpPr>
          <p:nvPr>
            <p:ph type="title"/>
          </p:nvPr>
        </p:nvSpPr>
        <p:spPr>
          <a:xfrm>
            <a:off x="2816352" y="1"/>
            <a:ext cx="6205728" cy="719328"/>
          </a:xfrm>
        </p:spPr>
        <p:txBody>
          <a:bodyPr/>
          <a:lstStyle/>
          <a:p>
            <a:r>
              <a:rPr lang="en-US" dirty="0" err="1"/>
              <a:t>Aplicações</a:t>
            </a:r>
            <a:r>
              <a:rPr lang="en-US" dirty="0"/>
              <a:t> de Sub Redes</a:t>
            </a:r>
          </a:p>
        </p:txBody>
      </p:sp>
      <p:sp>
        <p:nvSpPr>
          <p:cNvPr id="4" name="Slide Number Placeholder 3">
            <a:extLst>
              <a:ext uri="{FF2B5EF4-FFF2-40B4-BE49-F238E27FC236}">
                <a16:creationId xmlns:a16="http://schemas.microsoft.com/office/drawing/2014/main" id="{1EC77125-1A6D-B2FF-0768-4AF23AA80D86}"/>
              </a:ext>
            </a:extLst>
          </p:cNvPr>
          <p:cNvSpPr>
            <a:spLocks noGrp="1"/>
          </p:cNvSpPr>
          <p:nvPr>
            <p:ph type="sldNum" idx="12"/>
          </p:nvPr>
        </p:nvSpPr>
        <p:spPr/>
        <p:txBody>
          <a:bodyPr/>
          <a:lstStyle/>
          <a:p>
            <a:fld id="{00000000-1234-1234-1234-123412341234}" type="slidenum">
              <a:rPr lang="pt-BR" smtClean="0"/>
              <a:pPr/>
              <a:t>34</a:t>
            </a:fld>
            <a:endParaRPr lang="pt-BR"/>
          </a:p>
        </p:txBody>
      </p:sp>
      <p:pic>
        <p:nvPicPr>
          <p:cNvPr id="3" name="Picture 2">
            <a:extLst>
              <a:ext uri="{FF2B5EF4-FFF2-40B4-BE49-F238E27FC236}">
                <a16:creationId xmlns:a16="http://schemas.microsoft.com/office/drawing/2014/main" id="{3651DA90-D8AE-8DB2-3CE6-9D60506D1EA7}"/>
              </a:ext>
            </a:extLst>
          </p:cNvPr>
          <p:cNvPicPr>
            <a:picLocks noChangeAspect="1"/>
          </p:cNvPicPr>
          <p:nvPr/>
        </p:nvPicPr>
        <p:blipFill>
          <a:blip r:embed="rId2"/>
          <a:stretch>
            <a:fillRect/>
          </a:stretch>
        </p:blipFill>
        <p:spPr>
          <a:xfrm>
            <a:off x="1065006" y="1414272"/>
            <a:ext cx="6400801" cy="3727883"/>
          </a:xfrm>
          <a:prstGeom prst="rect">
            <a:avLst/>
          </a:prstGeom>
        </p:spPr>
      </p:pic>
    </p:spTree>
    <p:extLst>
      <p:ext uri="{BB962C8B-B14F-4D97-AF65-F5344CB8AC3E}">
        <p14:creationId xmlns:p14="http://schemas.microsoft.com/office/powerpoint/2010/main" val="10232372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577D1-166E-E2B1-DD64-3FD711BD8DE4}"/>
              </a:ext>
            </a:extLst>
          </p:cNvPr>
          <p:cNvSpPr>
            <a:spLocks noGrp="1"/>
          </p:cNvSpPr>
          <p:nvPr>
            <p:ph type="title"/>
          </p:nvPr>
        </p:nvSpPr>
        <p:spPr>
          <a:xfrm>
            <a:off x="2816352" y="1"/>
            <a:ext cx="6205728" cy="719328"/>
          </a:xfrm>
        </p:spPr>
        <p:txBody>
          <a:bodyPr/>
          <a:lstStyle/>
          <a:p>
            <a:r>
              <a:rPr lang="en-US" dirty="0" err="1"/>
              <a:t>Aplicações</a:t>
            </a:r>
            <a:r>
              <a:rPr lang="en-US" dirty="0"/>
              <a:t> de Sub Redes</a:t>
            </a:r>
          </a:p>
        </p:txBody>
      </p:sp>
      <p:sp>
        <p:nvSpPr>
          <p:cNvPr id="4" name="Slide Number Placeholder 3">
            <a:extLst>
              <a:ext uri="{FF2B5EF4-FFF2-40B4-BE49-F238E27FC236}">
                <a16:creationId xmlns:a16="http://schemas.microsoft.com/office/drawing/2014/main" id="{1EC77125-1A6D-B2FF-0768-4AF23AA80D86}"/>
              </a:ext>
            </a:extLst>
          </p:cNvPr>
          <p:cNvSpPr>
            <a:spLocks noGrp="1"/>
          </p:cNvSpPr>
          <p:nvPr>
            <p:ph type="sldNum" idx="12"/>
          </p:nvPr>
        </p:nvSpPr>
        <p:spPr/>
        <p:txBody>
          <a:bodyPr/>
          <a:lstStyle/>
          <a:p>
            <a:fld id="{00000000-1234-1234-1234-123412341234}" type="slidenum">
              <a:rPr lang="pt-BR" smtClean="0"/>
              <a:pPr/>
              <a:t>35</a:t>
            </a:fld>
            <a:endParaRPr lang="pt-BR"/>
          </a:p>
        </p:txBody>
      </p:sp>
      <p:pic>
        <p:nvPicPr>
          <p:cNvPr id="5" name="Picture 4">
            <a:extLst>
              <a:ext uri="{FF2B5EF4-FFF2-40B4-BE49-F238E27FC236}">
                <a16:creationId xmlns:a16="http://schemas.microsoft.com/office/drawing/2014/main" id="{8465B937-DFDA-5DDD-02F7-90D8E4EDCFB7}"/>
              </a:ext>
            </a:extLst>
          </p:cNvPr>
          <p:cNvPicPr>
            <a:picLocks noChangeAspect="1"/>
          </p:cNvPicPr>
          <p:nvPr/>
        </p:nvPicPr>
        <p:blipFill>
          <a:blip r:embed="rId2"/>
          <a:stretch>
            <a:fillRect/>
          </a:stretch>
        </p:blipFill>
        <p:spPr>
          <a:xfrm>
            <a:off x="1226372" y="1430767"/>
            <a:ext cx="7046259" cy="3714256"/>
          </a:xfrm>
          <a:prstGeom prst="rect">
            <a:avLst/>
          </a:prstGeom>
        </p:spPr>
      </p:pic>
    </p:spTree>
    <p:extLst>
      <p:ext uri="{BB962C8B-B14F-4D97-AF65-F5344CB8AC3E}">
        <p14:creationId xmlns:p14="http://schemas.microsoft.com/office/powerpoint/2010/main" val="11843355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577D1-166E-E2B1-DD64-3FD711BD8DE4}"/>
              </a:ext>
            </a:extLst>
          </p:cNvPr>
          <p:cNvSpPr>
            <a:spLocks noGrp="1"/>
          </p:cNvSpPr>
          <p:nvPr>
            <p:ph type="title"/>
          </p:nvPr>
        </p:nvSpPr>
        <p:spPr>
          <a:xfrm>
            <a:off x="2816352" y="1"/>
            <a:ext cx="6205728" cy="719328"/>
          </a:xfrm>
        </p:spPr>
        <p:txBody>
          <a:bodyPr/>
          <a:lstStyle/>
          <a:p>
            <a:r>
              <a:rPr lang="en-US" dirty="0" err="1"/>
              <a:t>Protocolos</a:t>
            </a:r>
            <a:r>
              <a:rPr lang="en-US" dirty="0"/>
              <a:t> IPv4 x IPv6</a:t>
            </a:r>
          </a:p>
        </p:txBody>
      </p:sp>
      <p:sp>
        <p:nvSpPr>
          <p:cNvPr id="4" name="Slide Number Placeholder 3">
            <a:extLst>
              <a:ext uri="{FF2B5EF4-FFF2-40B4-BE49-F238E27FC236}">
                <a16:creationId xmlns:a16="http://schemas.microsoft.com/office/drawing/2014/main" id="{1EC77125-1A6D-B2FF-0768-4AF23AA80D86}"/>
              </a:ext>
            </a:extLst>
          </p:cNvPr>
          <p:cNvSpPr>
            <a:spLocks noGrp="1"/>
          </p:cNvSpPr>
          <p:nvPr>
            <p:ph type="sldNum" idx="12"/>
          </p:nvPr>
        </p:nvSpPr>
        <p:spPr/>
        <p:txBody>
          <a:bodyPr/>
          <a:lstStyle/>
          <a:p>
            <a:fld id="{00000000-1234-1234-1234-123412341234}" type="slidenum">
              <a:rPr lang="pt-BR" smtClean="0"/>
              <a:pPr/>
              <a:t>36</a:t>
            </a:fld>
            <a:endParaRPr lang="pt-BR"/>
          </a:p>
        </p:txBody>
      </p:sp>
      <p:pic>
        <p:nvPicPr>
          <p:cNvPr id="3" name="Picture 2">
            <a:extLst>
              <a:ext uri="{FF2B5EF4-FFF2-40B4-BE49-F238E27FC236}">
                <a16:creationId xmlns:a16="http://schemas.microsoft.com/office/drawing/2014/main" id="{1ED7B9C8-496F-FCC3-D09C-74CA9F411A84}"/>
              </a:ext>
            </a:extLst>
          </p:cNvPr>
          <p:cNvPicPr>
            <a:picLocks noChangeAspect="1"/>
          </p:cNvPicPr>
          <p:nvPr/>
        </p:nvPicPr>
        <p:blipFill>
          <a:blip r:embed="rId2"/>
          <a:stretch>
            <a:fillRect/>
          </a:stretch>
        </p:blipFill>
        <p:spPr>
          <a:xfrm>
            <a:off x="0" y="1143000"/>
            <a:ext cx="9144000" cy="4572000"/>
          </a:xfrm>
          <a:prstGeom prst="rect">
            <a:avLst/>
          </a:prstGeom>
        </p:spPr>
      </p:pic>
    </p:spTree>
    <p:extLst>
      <p:ext uri="{BB962C8B-B14F-4D97-AF65-F5344CB8AC3E}">
        <p14:creationId xmlns:p14="http://schemas.microsoft.com/office/powerpoint/2010/main" val="24256523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577D1-166E-E2B1-DD64-3FD711BD8DE4}"/>
              </a:ext>
            </a:extLst>
          </p:cNvPr>
          <p:cNvSpPr>
            <a:spLocks noGrp="1"/>
          </p:cNvSpPr>
          <p:nvPr>
            <p:ph type="title"/>
          </p:nvPr>
        </p:nvSpPr>
        <p:spPr>
          <a:xfrm>
            <a:off x="2816352" y="1"/>
            <a:ext cx="6205728" cy="719328"/>
          </a:xfrm>
        </p:spPr>
        <p:txBody>
          <a:bodyPr/>
          <a:lstStyle/>
          <a:p>
            <a:r>
              <a:rPr lang="en-US" dirty="0" err="1"/>
              <a:t>Protocolos</a:t>
            </a:r>
            <a:r>
              <a:rPr lang="en-US" dirty="0"/>
              <a:t> IPv4 x IPv6</a:t>
            </a:r>
          </a:p>
        </p:txBody>
      </p:sp>
      <p:sp>
        <p:nvSpPr>
          <p:cNvPr id="4" name="Slide Number Placeholder 3">
            <a:extLst>
              <a:ext uri="{FF2B5EF4-FFF2-40B4-BE49-F238E27FC236}">
                <a16:creationId xmlns:a16="http://schemas.microsoft.com/office/drawing/2014/main" id="{1EC77125-1A6D-B2FF-0768-4AF23AA80D86}"/>
              </a:ext>
            </a:extLst>
          </p:cNvPr>
          <p:cNvSpPr>
            <a:spLocks noGrp="1"/>
          </p:cNvSpPr>
          <p:nvPr>
            <p:ph type="sldNum" idx="12"/>
          </p:nvPr>
        </p:nvSpPr>
        <p:spPr/>
        <p:txBody>
          <a:bodyPr/>
          <a:lstStyle/>
          <a:p>
            <a:fld id="{00000000-1234-1234-1234-123412341234}" type="slidenum">
              <a:rPr lang="pt-BR" smtClean="0"/>
              <a:pPr/>
              <a:t>37</a:t>
            </a:fld>
            <a:endParaRPr lang="pt-BR"/>
          </a:p>
        </p:txBody>
      </p:sp>
      <p:pic>
        <p:nvPicPr>
          <p:cNvPr id="5" name="Picture 4">
            <a:extLst>
              <a:ext uri="{FF2B5EF4-FFF2-40B4-BE49-F238E27FC236}">
                <a16:creationId xmlns:a16="http://schemas.microsoft.com/office/drawing/2014/main" id="{BA4126B6-7D40-2D37-B24F-13EEF3D43F6F}"/>
              </a:ext>
            </a:extLst>
          </p:cNvPr>
          <p:cNvPicPr>
            <a:picLocks noChangeAspect="1"/>
          </p:cNvPicPr>
          <p:nvPr/>
        </p:nvPicPr>
        <p:blipFill>
          <a:blip r:embed="rId2"/>
          <a:stretch>
            <a:fillRect/>
          </a:stretch>
        </p:blipFill>
        <p:spPr>
          <a:xfrm>
            <a:off x="0" y="890212"/>
            <a:ext cx="9144000" cy="5077575"/>
          </a:xfrm>
          <a:prstGeom prst="rect">
            <a:avLst/>
          </a:prstGeom>
        </p:spPr>
      </p:pic>
    </p:spTree>
    <p:extLst>
      <p:ext uri="{BB962C8B-B14F-4D97-AF65-F5344CB8AC3E}">
        <p14:creationId xmlns:p14="http://schemas.microsoft.com/office/powerpoint/2010/main" val="19658172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577D1-166E-E2B1-DD64-3FD711BD8DE4}"/>
              </a:ext>
            </a:extLst>
          </p:cNvPr>
          <p:cNvSpPr>
            <a:spLocks noGrp="1"/>
          </p:cNvSpPr>
          <p:nvPr>
            <p:ph type="title"/>
          </p:nvPr>
        </p:nvSpPr>
        <p:spPr>
          <a:xfrm>
            <a:off x="2816352" y="1"/>
            <a:ext cx="6205728" cy="719328"/>
          </a:xfrm>
        </p:spPr>
        <p:txBody>
          <a:bodyPr/>
          <a:lstStyle/>
          <a:p>
            <a:r>
              <a:rPr lang="en-US" dirty="0" err="1"/>
              <a:t>Protocolos</a:t>
            </a:r>
            <a:r>
              <a:rPr lang="en-US" dirty="0"/>
              <a:t> IPv4 x IPv6</a:t>
            </a:r>
          </a:p>
        </p:txBody>
      </p:sp>
      <p:sp>
        <p:nvSpPr>
          <p:cNvPr id="4" name="Slide Number Placeholder 3">
            <a:extLst>
              <a:ext uri="{FF2B5EF4-FFF2-40B4-BE49-F238E27FC236}">
                <a16:creationId xmlns:a16="http://schemas.microsoft.com/office/drawing/2014/main" id="{1EC77125-1A6D-B2FF-0768-4AF23AA80D86}"/>
              </a:ext>
            </a:extLst>
          </p:cNvPr>
          <p:cNvSpPr>
            <a:spLocks noGrp="1"/>
          </p:cNvSpPr>
          <p:nvPr>
            <p:ph type="sldNum" idx="12"/>
          </p:nvPr>
        </p:nvSpPr>
        <p:spPr/>
        <p:txBody>
          <a:bodyPr/>
          <a:lstStyle/>
          <a:p>
            <a:fld id="{00000000-1234-1234-1234-123412341234}" type="slidenum">
              <a:rPr lang="pt-BR" smtClean="0"/>
              <a:pPr/>
              <a:t>38</a:t>
            </a:fld>
            <a:endParaRPr lang="pt-BR"/>
          </a:p>
        </p:txBody>
      </p:sp>
      <p:pic>
        <p:nvPicPr>
          <p:cNvPr id="3" name="Picture 2">
            <a:extLst>
              <a:ext uri="{FF2B5EF4-FFF2-40B4-BE49-F238E27FC236}">
                <a16:creationId xmlns:a16="http://schemas.microsoft.com/office/drawing/2014/main" id="{36AFEC97-C6F4-A4C2-5231-71D51E50D6F4}"/>
              </a:ext>
            </a:extLst>
          </p:cNvPr>
          <p:cNvPicPr>
            <a:picLocks noChangeAspect="1"/>
          </p:cNvPicPr>
          <p:nvPr/>
        </p:nvPicPr>
        <p:blipFill>
          <a:blip r:embed="rId2"/>
          <a:stretch>
            <a:fillRect/>
          </a:stretch>
        </p:blipFill>
        <p:spPr>
          <a:xfrm>
            <a:off x="243840" y="1170432"/>
            <a:ext cx="8778240" cy="4376928"/>
          </a:xfrm>
          <a:prstGeom prst="rect">
            <a:avLst/>
          </a:prstGeom>
        </p:spPr>
      </p:pic>
    </p:spTree>
    <p:extLst>
      <p:ext uri="{BB962C8B-B14F-4D97-AF65-F5344CB8AC3E}">
        <p14:creationId xmlns:p14="http://schemas.microsoft.com/office/powerpoint/2010/main" val="39559058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577D1-166E-E2B1-DD64-3FD711BD8DE4}"/>
              </a:ext>
            </a:extLst>
          </p:cNvPr>
          <p:cNvSpPr>
            <a:spLocks noGrp="1"/>
          </p:cNvSpPr>
          <p:nvPr>
            <p:ph type="title"/>
          </p:nvPr>
        </p:nvSpPr>
        <p:spPr>
          <a:xfrm>
            <a:off x="2816352" y="1"/>
            <a:ext cx="6205728" cy="719328"/>
          </a:xfrm>
        </p:spPr>
        <p:txBody>
          <a:bodyPr/>
          <a:lstStyle/>
          <a:p>
            <a:r>
              <a:rPr lang="en-US" dirty="0" err="1"/>
              <a:t>Protocolos</a:t>
            </a:r>
            <a:r>
              <a:rPr lang="en-US" dirty="0"/>
              <a:t> IPv6</a:t>
            </a:r>
          </a:p>
        </p:txBody>
      </p:sp>
      <p:sp>
        <p:nvSpPr>
          <p:cNvPr id="4" name="Slide Number Placeholder 3">
            <a:extLst>
              <a:ext uri="{FF2B5EF4-FFF2-40B4-BE49-F238E27FC236}">
                <a16:creationId xmlns:a16="http://schemas.microsoft.com/office/drawing/2014/main" id="{1EC77125-1A6D-B2FF-0768-4AF23AA80D86}"/>
              </a:ext>
            </a:extLst>
          </p:cNvPr>
          <p:cNvSpPr>
            <a:spLocks noGrp="1"/>
          </p:cNvSpPr>
          <p:nvPr>
            <p:ph type="sldNum" idx="12"/>
          </p:nvPr>
        </p:nvSpPr>
        <p:spPr/>
        <p:txBody>
          <a:bodyPr/>
          <a:lstStyle/>
          <a:p>
            <a:fld id="{00000000-1234-1234-1234-123412341234}" type="slidenum">
              <a:rPr lang="pt-BR" smtClean="0"/>
              <a:pPr/>
              <a:t>39</a:t>
            </a:fld>
            <a:endParaRPr lang="pt-BR"/>
          </a:p>
        </p:txBody>
      </p:sp>
      <p:pic>
        <p:nvPicPr>
          <p:cNvPr id="5" name="Picture 4">
            <a:extLst>
              <a:ext uri="{FF2B5EF4-FFF2-40B4-BE49-F238E27FC236}">
                <a16:creationId xmlns:a16="http://schemas.microsoft.com/office/drawing/2014/main" id="{F0D6C79F-2193-503B-C80B-7D96129FC61B}"/>
              </a:ext>
            </a:extLst>
          </p:cNvPr>
          <p:cNvPicPr>
            <a:picLocks noChangeAspect="1"/>
          </p:cNvPicPr>
          <p:nvPr/>
        </p:nvPicPr>
        <p:blipFill>
          <a:blip r:embed="rId2"/>
          <a:stretch>
            <a:fillRect/>
          </a:stretch>
        </p:blipFill>
        <p:spPr>
          <a:xfrm>
            <a:off x="762000" y="1143000"/>
            <a:ext cx="7620000" cy="4572000"/>
          </a:xfrm>
          <a:prstGeom prst="rect">
            <a:avLst/>
          </a:prstGeom>
        </p:spPr>
      </p:pic>
    </p:spTree>
    <p:extLst>
      <p:ext uri="{BB962C8B-B14F-4D97-AF65-F5344CB8AC3E}">
        <p14:creationId xmlns:p14="http://schemas.microsoft.com/office/powerpoint/2010/main" val="2943062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Google Shape;27;p1"/>
          <p:cNvSpPr txBox="1">
            <a:spLocks noGrp="1"/>
          </p:cNvSpPr>
          <p:nvPr>
            <p:ph type="ctrTitle"/>
          </p:nvPr>
        </p:nvSpPr>
        <p:spPr>
          <a:xfrm>
            <a:off x="76200" y="298798"/>
            <a:ext cx="8991600" cy="5695602"/>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3200"/>
              <a:buFont typeface="Arial"/>
              <a:buNone/>
            </a:pPr>
            <a:r>
              <a:rPr lang="en-US" sz="2000" dirty="0" err="1"/>
              <a:t>Avaliação</a:t>
            </a:r>
            <a:r>
              <a:rPr lang="en-US" sz="2000" dirty="0"/>
              <a:t> </a:t>
            </a:r>
            <a:r>
              <a:rPr lang="en-US" sz="2000" dirty="0" err="1"/>
              <a:t>na</a:t>
            </a:r>
            <a:r>
              <a:rPr lang="en-US" sz="2000" dirty="0"/>
              <a:t> UC </a:t>
            </a:r>
            <a:br>
              <a:rPr lang="en-US" sz="2000" dirty="0"/>
            </a:br>
            <a:br>
              <a:rPr lang="en-US" sz="2000" dirty="0"/>
            </a:br>
            <a:r>
              <a:rPr lang="en-US" sz="2800" b="0" dirty="0"/>
              <a:t>A1 – 30% da nota – </a:t>
            </a:r>
            <a:r>
              <a:rPr lang="en-US" sz="2800" b="0" dirty="0" err="1"/>
              <a:t>Dissertativa</a:t>
            </a:r>
            <a:r>
              <a:rPr lang="en-US" sz="2800" b="0" dirty="0"/>
              <a:t> – ULIFE - </a:t>
            </a:r>
            <a:r>
              <a:rPr lang="en-US" sz="2800" b="0" dirty="0" err="1"/>
              <a:t>Outubro</a:t>
            </a:r>
            <a:br>
              <a:rPr lang="en-US" sz="2800" b="0" dirty="0"/>
            </a:br>
            <a:r>
              <a:rPr lang="en-US" sz="2800" b="0" dirty="0"/>
              <a:t>A1 </a:t>
            </a:r>
            <a:r>
              <a:rPr lang="en-US" sz="2800" b="0" dirty="0" err="1"/>
              <a:t>em</a:t>
            </a:r>
            <a:r>
              <a:rPr lang="en-US" sz="2800" b="0" dirty="0"/>
              <a:t> 2a. </a:t>
            </a:r>
            <a:r>
              <a:rPr lang="en-US" sz="2800" b="0" dirty="0" err="1"/>
              <a:t>oportunidade</a:t>
            </a:r>
            <a:br>
              <a:rPr lang="en-US" sz="2800" b="0" dirty="0"/>
            </a:br>
            <a:br>
              <a:rPr lang="en-US" sz="2800" b="0" dirty="0"/>
            </a:br>
            <a:r>
              <a:rPr lang="en-US" sz="2800" b="0" dirty="0"/>
              <a:t>A2 – 30% - Testes – ULIFE – </a:t>
            </a:r>
            <a:r>
              <a:rPr lang="en-US" sz="2800" b="0" dirty="0" err="1"/>
              <a:t>Dezembro</a:t>
            </a:r>
            <a:br>
              <a:rPr lang="en-US" sz="2800" b="0" dirty="0"/>
            </a:br>
            <a:r>
              <a:rPr lang="en-US" sz="2800" b="0" dirty="0"/>
              <a:t>A2 </a:t>
            </a:r>
            <a:r>
              <a:rPr lang="en-US" sz="2800" b="0" dirty="0" err="1"/>
              <a:t>em</a:t>
            </a:r>
            <a:r>
              <a:rPr lang="en-US" sz="2800" b="0" dirty="0"/>
              <a:t> 2a. </a:t>
            </a:r>
            <a:r>
              <a:rPr lang="en-US" sz="2800" b="0" dirty="0" err="1"/>
              <a:t>oportunidade</a:t>
            </a:r>
            <a:br>
              <a:rPr lang="en-US" sz="2800" b="0" dirty="0"/>
            </a:br>
            <a:br>
              <a:rPr lang="en-US" sz="2800" b="0" dirty="0"/>
            </a:br>
            <a:r>
              <a:rPr lang="en-US" sz="2800" b="0" dirty="0"/>
              <a:t>A3 – 40% - </a:t>
            </a:r>
            <a:r>
              <a:rPr lang="en-US" sz="2800" b="0" dirty="0" err="1"/>
              <a:t>Projeto</a:t>
            </a:r>
            <a:r>
              <a:rPr lang="en-US" sz="2800" b="0" dirty="0"/>
              <a:t> – Tema - </a:t>
            </a:r>
            <a:r>
              <a:rPr lang="en-US" sz="2800" b="0" dirty="0" err="1"/>
              <a:t>Empresa</a:t>
            </a:r>
            <a:r>
              <a:rPr lang="en-US" sz="2800" b="0" dirty="0"/>
              <a:t> </a:t>
            </a:r>
            <a:br>
              <a:rPr lang="en-US" sz="2800" b="0" dirty="0"/>
            </a:br>
            <a:r>
              <a:rPr lang="en-US" sz="2800" b="0" dirty="0"/>
              <a:t>Individual </a:t>
            </a:r>
            <a:r>
              <a:rPr lang="en-US" sz="2800" b="0" dirty="0" err="1"/>
              <a:t>ou</a:t>
            </a:r>
            <a:r>
              <a:rPr lang="en-US" sz="2800" b="0" dirty="0"/>
              <a:t> Equipe – </a:t>
            </a:r>
            <a:r>
              <a:rPr lang="en-US" sz="2800" b="0" dirty="0" err="1"/>
              <a:t>Inicio</a:t>
            </a:r>
            <a:r>
              <a:rPr lang="en-US" sz="2800" b="0" dirty="0"/>
              <a:t> </a:t>
            </a:r>
            <a:r>
              <a:rPr lang="en-US" sz="2800" b="0" dirty="0" err="1"/>
              <a:t>Setembro</a:t>
            </a:r>
            <a:r>
              <a:rPr lang="en-US" sz="2800" b="0" dirty="0"/>
              <a:t> – </a:t>
            </a:r>
            <a:r>
              <a:rPr lang="en-US" sz="2800" b="0" dirty="0" err="1"/>
              <a:t>entrega</a:t>
            </a:r>
            <a:r>
              <a:rPr lang="en-US" sz="2800" b="0" dirty="0"/>
              <a:t> final – </a:t>
            </a:r>
            <a:r>
              <a:rPr lang="en-US" sz="2800" b="0" dirty="0" err="1"/>
              <a:t>Dezembro</a:t>
            </a:r>
            <a:br>
              <a:rPr lang="en-US" sz="2800" b="0" dirty="0"/>
            </a:br>
            <a:r>
              <a:rPr lang="en-US" sz="2800" b="0" dirty="0"/>
              <a:t>A3 </a:t>
            </a:r>
            <a:r>
              <a:rPr lang="en-US" sz="2800" b="0" dirty="0" err="1"/>
              <a:t>não</a:t>
            </a:r>
            <a:r>
              <a:rPr lang="en-US" sz="2800" b="0" dirty="0"/>
              <a:t> </a:t>
            </a:r>
            <a:r>
              <a:rPr lang="en-US" sz="2800" b="0" dirty="0" err="1"/>
              <a:t>tem</a:t>
            </a:r>
            <a:r>
              <a:rPr lang="en-US" sz="2800" b="0" dirty="0"/>
              <a:t> 2a. </a:t>
            </a:r>
            <a:r>
              <a:rPr lang="en-US" sz="2800" b="0" dirty="0" err="1"/>
              <a:t>Oportunidade</a:t>
            </a:r>
            <a:br>
              <a:rPr lang="en-US" sz="2800" b="0" dirty="0"/>
            </a:br>
            <a:br>
              <a:rPr lang="en-US" sz="2800" b="0" dirty="0"/>
            </a:br>
            <a:r>
              <a:rPr lang="en-US" sz="2800" b="0" dirty="0" err="1"/>
              <a:t>Aprovados</a:t>
            </a:r>
            <a:r>
              <a:rPr lang="en-US" sz="2800" b="0" dirty="0"/>
              <a:t> </a:t>
            </a:r>
            <a:r>
              <a:rPr lang="en-US" sz="2800" b="0" dirty="0" err="1"/>
              <a:t>na</a:t>
            </a:r>
            <a:r>
              <a:rPr lang="en-US" sz="2800" b="0" dirty="0"/>
              <a:t> UC &gt; 70 </a:t>
            </a:r>
            <a:r>
              <a:rPr lang="en-US" sz="2800" b="0" dirty="0" err="1"/>
              <a:t>pontos</a:t>
            </a:r>
            <a:br>
              <a:rPr lang="en-US" sz="2800" b="0" dirty="0"/>
            </a:br>
            <a:br>
              <a:rPr lang="en-US" sz="2800" b="0" dirty="0"/>
            </a:br>
            <a:endParaRPr sz="2800" b="0" dirty="0"/>
          </a:p>
        </p:txBody>
      </p:sp>
    </p:spTree>
    <p:extLst>
      <p:ext uri="{BB962C8B-B14F-4D97-AF65-F5344CB8AC3E}">
        <p14:creationId xmlns:p14="http://schemas.microsoft.com/office/powerpoint/2010/main" val="22476836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577D1-166E-E2B1-DD64-3FD711BD8DE4}"/>
              </a:ext>
            </a:extLst>
          </p:cNvPr>
          <p:cNvSpPr>
            <a:spLocks noGrp="1"/>
          </p:cNvSpPr>
          <p:nvPr>
            <p:ph type="title"/>
          </p:nvPr>
        </p:nvSpPr>
        <p:spPr>
          <a:xfrm>
            <a:off x="2816352" y="1"/>
            <a:ext cx="6205728" cy="719328"/>
          </a:xfrm>
        </p:spPr>
        <p:txBody>
          <a:bodyPr/>
          <a:lstStyle/>
          <a:p>
            <a:r>
              <a:rPr lang="en-US" dirty="0" err="1"/>
              <a:t>Protocolos</a:t>
            </a:r>
            <a:r>
              <a:rPr lang="en-US" dirty="0"/>
              <a:t> IPv6</a:t>
            </a:r>
          </a:p>
        </p:txBody>
      </p:sp>
      <p:sp>
        <p:nvSpPr>
          <p:cNvPr id="4" name="Slide Number Placeholder 3">
            <a:extLst>
              <a:ext uri="{FF2B5EF4-FFF2-40B4-BE49-F238E27FC236}">
                <a16:creationId xmlns:a16="http://schemas.microsoft.com/office/drawing/2014/main" id="{1EC77125-1A6D-B2FF-0768-4AF23AA80D86}"/>
              </a:ext>
            </a:extLst>
          </p:cNvPr>
          <p:cNvSpPr>
            <a:spLocks noGrp="1"/>
          </p:cNvSpPr>
          <p:nvPr>
            <p:ph type="sldNum" idx="12"/>
          </p:nvPr>
        </p:nvSpPr>
        <p:spPr/>
        <p:txBody>
          <a:bodyPr/>
          <a:lstStyle/>
          <a:p>
            <a:fld id="{00000000-1234-1234-1234-123412341234}" type="slidenum">
              <a:rPr lang="pt-BR" smtClean="0"/>
              <a:pPr/>
              <a:t>40</a:t>
            </a:fld>
            <a:endParaRPr lang="pt-BR"/>
          </a:p>
        </p:txBody>
      </p:sp>
      <p:pic>
        <p:nvPicPr>
          <p:cNvPr id="6" name="Picture 5">
            <a:extLst>
              <a:ext uri="{FF2B5EF4-FFF2-40B4-BE49-F238E27FC236}">
                <a16:creationId xmlns:a16="http://schemas.microsoft.com/office/drawing/2014/main" id="{19EACB55-744E-CF6B-F169-0D8A5893E988}"/>
              </a:ext>
            </a:extLst>
          </p:cNvPr>
          <p:cNvPicPr>
            <a:picLocks noChangeAspect="1"/>
          </p:cNvPicPr>
          <p:nvPr/>
        </p:nvPicPr>
        <p:blipFill>
          <a:blip r:embed="rId2"/>
          <a:stretch>
            <a:fillRect/>
          </a:stretch>
        </p:blipFill>
        <p:spPr>
          <a:xfrm>
            <a:off x="219456" y="1304544"/>
            <a:ext cx="8717279" cy="2791206"/>
          </a:xfrm>
          <a:prstGeom prst="rect">
            <a:avLst/>
          </a:prstGeom>
        </p:spPr>
      </p:pic>
    </p:spTree>
    <p:extLst>
      <p:ext uri="{BB962C8B-B14F-4D97-AF65-F5344CB8AC3E}">
        <p14:creationId xmlns:p14="http://schemas.microsoft.com/office/powerpoint/2010/main" val="39622210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577D1-166E-E2B1-DD64-3FD711BD8DE4}"/>
              </a:ext>
            </a:extLst>
          </p:cNvPr>
          <p:cNvSpPr>
            <a:spLocks noGrp="1"/>
          </p:cNvSpPr>
          <p:nvPr>
            <p:ph type="title"/>
          </p:nvPr>
        </p:nvSpPr>
        <p:spPr>
          <a:xfrm>
            <a:off x="2816352" y="1"/>
            <a:ext cx="6205728" cy="719328"/>
          </a:xfrm>
        </p:spPr>
        <p:txBody>
          <a:bodyPr/>
          <a:lstStyle/>
          <a:p>
            <a:r>
              <a:rPr lang="en-US" dirty="0" err="1"/>
              <a:t>Protocolos</a:t>
            </a:r>
            <a:r>
              <a:rPr lang="en-US" dirty="0"/>
              <a:t> IPv6</a:t>
            </a:r>
          </a:p>
        </p:txBody>
      </p:sp>
      <p:sp>
        <p:nvSpPr>
          <p:cNvPr id="4" name="Slide Number Placeholder 3">
            <a:extLst>
              <a:ext uri="{FF2B5EF4-FFF2-40B4-BE49-F238E27FC236}">
                <a16:creationId xmlns:a16="http://schemas.microsoft.com/office/drawing/2014/main" id="{1EC77125-1A6D-B2FF-0768-4AF23AA80D86}"/>
              </a:ext>
            </a:extLst>
          </p:cNvPr>
          <p:cNvSpPr>
            <a:spLocks noGrp="1"/>
          </p:cNvSpPr>
          <p:nvPr>
            <p:ph type="sldNum" idx="12"/>
          </p:nvPr>
        </p:nvSpPr>
        <p:spPr/>
        <p:txBody>
          <a:bodyPr/>
          <a:lstStyle/>
          <a:p>
            <a:fld id="{00000000-1234-1234-1234-123412341234}" type="slidenum">
              <a:rPr lang="pt-BR" smtClean="0"/>
              <a:pPr/>
              <a:t>41</a:t>
            </a:fld>
            <a:endParaRPr lang="pt-BR"/>
          </a:p>
        </p:txBody>
      </p:sp>
      <p:pic>
        <p:nvPicPr>
          <p:cNvPr id="3" name="Picture 2">
            <a:extLst>
              <a:ext uri="{FF2B5EF4-FFF2-40B4-BE49-F238E27FC236}">
                <a16:creationId xmlns:a16="http://schemas.microsoft.com/office/drawing/2014/main" id="{FF488799-72BB-BBEF-5377-E07C6117684B}"/>
              </a:ext>
            </a:extLst>
          </p:cNvPr>
          <p:cNvPicPr>
            <a:picLocks noChangeAspect="1"/>
          </p:cNvPicPr>
          <p:nvPr/>
        </p:nvPicPr>
        <p:blipFill>
          <a:blip r:embed="rId2"/>
          <a:stretch>
            <a:fillRect/>
          </a:stretch>
        </p:blipFill>
        <p:spPr>
          <a:xfrm>
            <a:off x="0" y="2339578"/>
            <a:ext cx="9144000" cy="2178844"/>
          </a:xfrm>
          <a:prstGeom prst="rect">
            <a:avLst/>
          </a:prstGeom>
        </p:spPr>
      </p:pic>
    </p:spTree>
    <p:extLst>
      <p:ext uri="{BB962C8B-B14F-4D97-AF65-F5344CB8AC3E}">
        <p14:creationId xmlns:p14="http://schemas.microsoft.com/office/powerpoint/2010/main" val="19219947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Google Shape;27;p1"/>
          <p:cNvSpPr txBox="1">
            <a:spLocks noGrp="1"/>
          </p:cNvSpPr>
          <p:nvPr>
            <p:ph type="ctrTitle"/>
          </p:nvPr>
        </p:nvSpPr>
        <p:spPr>
          <a:xfrm>
            <a:off x="1487423" y="1362472"/>
            <a:ext cx="6511971" cy="142876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3200"/>
              <a:buFont typeface="Arial"/>
              <a:buNone/>
            </a:pPr>
            <a:r>
              <a:rPr lang="en-US" sz="3200" b="0" dirty="0" err="1"/>
              <a:t>Artigo</a:t>
            </a:r>
            <a:r>
              <a:rPr lang="en-US" sz="3200" b="0" dirty="0"/>
              <a:t> </a:t>
            </a:r>
            <a:r>
              <a:rPr lang="en-US" sz="3200" b="0" dirty="0" err="1"/>
              <a:t>sobre</a:t>
            </a:r>
            <a:r>
              <a:rPr lang="en-US" sz="3200" b="0" dirty="0"/>
              <a:t> Sub-redes</a:t>
            </a:r>
            <a:br>
              <a:rPr lang="en-US" sz="3200" b="0" dirty="0"/>
            </a:br>
            <a:br>
              <a:rPr lang="en-US" sz="3200" b="0" dirty="0"/>
            </a:br>
            <a:r>
              <a:rPr lang="en-US" sz="3200" b="0" dirty="0"/>
              <a:t>http://www.dltec.com.br/blog/redes/subrede-ip-mascaras-possiveis-e-quantidades-para-classes-a-b-e-c-curso-ccna/</a:t>
            </a:r>
            <a:endParaRPr sz="3200" b="0" dirty="0"/>
          </a:p>
        </p:txBody>
      </p:sp>
      <p:sp>
        <p:nvSpPr>
          <p:cNvPr id="5" name="TextBox 4">
            <a:extLst>
              <a:ext uri="{FF2B5EF4-FFF2-40B4-BE49-F238E27FC236}">
                <a16:creationId xmlns:a16="http://schemas.microsoft.com/office/drawing/2014/main" id="{A0C92FF2-9B46-8EDD-D6C5-798C7A17679A}"/>
              </a:ext>
            </a:extLst>
          </p:cNvPr>
          <p:cNvSpPr txBox="1"/>
          <p:nvPr/>
        </p:nvSpPr>
        <p:spPr>
          <a:xfrm>
            <a:off x="317561" y="4433650"/>
            <a:ext cx="8074152" cy="1384995"/>
          </a:xfrm>
          <a:prstGeom prst="rect">
            <a:avLst/>
          </a:prstGeom>
          <a:noFill/>
        </p:spPr>
        <p:txBody>
          <a:bodyPr wrap="square">
            <a:spAutoFit/>
          </a:bodyPr>
          <a:lstStyle/>
          <a:p>
            <a:r>
              <a:rPr lang="en-US" dirty="0" err="1"/>
              <a:t>Vídeo</a:t>
            </a:r>
            <a:r>
              <a:rPr lang="en-US" dirty="0"/>
              <a:t> </a:t>
            </a:r>
          </a:p>
          <a:p>
            <a:endParaRPr lang="en-US" dirty="0"/>
          </a:p>
          <a:p>
            <a:r>
              <a:rPr lang="en-US" dirty="0">
                <a:hlinkClick r:id="rId3"/>
              </a:rPr>
              <a:t>https://www.canalti.com.br/redes-de-computadores/classes-de-enderecos-ip/</a:t>
            </a:r>
            <a:endParaRPr lang="en-US" dirty="0"/>
          </a:p>
          <a:p>
            <a:r>
              <a:rPr lang="en-US" dirty="0"/>
              <a:t>https://www.bing.com/search?q=youtube+classes+de+enderecos+IP&amp;pc=U523&amp;form=CHRDEF&amp;sp=-1&amp;lq=0&amp;pq=youtube+classes+de+enderecos+ip&amp;sc=6-31&amp;qs=n&amp;sk=&amp;cvid=AEC386B6E856443DBF80BF59C00D8D05&amp;ghsh=0&amp;ghacc=0&amp;ghpl=</a:t>
            </a:r>
          </a:p>
        </p:txBody>
      </p:sp>
    </p:spTree>
    <p:extLst>
      <p:ext uri="{BB962C8B-B14F-4D97-AF65-F5344CB8AC3E}">
        <p14:creationId xmlns:p14="http://schemas.microsoft.com/office/powerpoint/2010/main" val="23390105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Google Shape;27;p1"/>
          <p:cNvSpPr txBox="1">
            <a:spLocks noGrp="1"/>
          </p:cNvSpPr>
          <p:nvPr>
            <p:ph type="ctrTitle"/>
          </p:nvPr>
        </p:nvSpPr>
        <p:spPr>
          <a:xfrm>
            <a:off x="1400309" y="1362472"/>
            <a:ext cx="6599086" cy="142876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3200"/>
              <a:buFont typeface="Arial"/>
              <a:buNone/>
            </a:pPr>
            <a:br>
              <a:rPr lang="pt-BR" sz="3200" dirty="0"/>
            </a:br>
            <a:br>
              <a:rPr lang="pt-BR" sz="3200" dirty="0"/>
            </a:br>
            <a:r>
              <a:rPr lang="pt-BR" sz="3200" dirty="0"/>
              <a:t>Tipos de Redes sem Fio</a:t>
            </a:r>
            <a:br>
              <a:rPr lang="pt-BR" sz="3200" dirty="0"/>
            </a:br>
            <a:endParaRPr sz="3200" b="0" dirty="0"/>
          </a:p>
        </p:txBody>
      </p:sp>
    </p:spTree>
    <p:extLst>
      <p:ext uri="{BB962C8B-B14F-4D97-AF65-F5344CB8AC3E}">
        <p14:creationId xmlns:p14="http://schemas.microsoft.com/office/powerpoint/2010/main" val="13519108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Google Shape;27;p1"/>
          <p:cNvSpPr txBox="1">
            <a:spLocks noGrp="1"/>
          </p:cNvSpPr>
          <p:nvPr>
            <p:ph type="ctrTitle"/>
          </p:nvPr>
        </p:nvSpPr>
        <p:spPr>
          <a:xfrm>
            <a:off x="1400309" y="1362472"/>
            <a:ext cx="6599086" cy="142876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3200"/>
              <a:buFont typeface="Arial"/>
              <a:buNone/>
            </a:pPr>
            <a:br>
              <a:rPr lang="pt-BR" sz="3200" dirty="0"/>
            </a:br>
            <a:br>
              <a:rPr lang="pt-BR" sz="3200" dirty="0"/>
            </a:br>
            <a:r>
              <a:rPr lang="pt-BR" sz="3200" dirty="0"/>
              <a:t>IPv6 na Prática</a:t>
            </a:r>
            <a:br>
              <a:rPr lang="pt-BR" sz="3200" dirty="0"/>
            </a:br>
            <a:br>
              <a:rPr lang="pt-BR" sz="3200" dirty="0"/>
            </a:br>
            <a:r>
              <a:rPr lang="en-US" sz="1800" b="0" i="0" u="sng" strike="noStrike" dirty="0">
                <a:solidFill>
                  <a:srgbClr val="0000FF"/>
                </a:solidFill>
                <a:effectLst/>
                <a:latin typeface="Times New Roman" panose="02020603050405020304" pitchFamily="18" charset="0"/>
                <a:hlinkClick r:id="rId3"/>
              </a:rPr>
              <a:t>https://www.youtube.com/watch?v=r453ygJLnPo</a:t>
            </a:r>
            <a:endParaRPr sz="3200" b="0" dirty="0"/>
          </a:p>
        </p:txBody>
      </p:sp>
    </p:spTree>
    <p:extLst>
      <p:ext uri="{BB962C8B-B14F-4D97-AF65-F5344CB8AC3E}">
        <p14:creationId xmlns:p14="http://schemas.microsoft.com/office/powerpoint/2010/main" val="2347662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pic>
        <p:nvPicPr>
          <p:cNvPr id="2" name="Picture 1">
            <a:extLst>
              <a:ext uri="{FF2B5EF4-FFF2-40B4-BE49-F238E27FC236}">
                <a16:creationId xmlns:a16="http://schemas.microsoft.com/office/drawing/2014/main" id="{A6AA18A4-6D69-42B9-A02B-EB3F69011948}"/>
              </a:ext>
            </a:extLst>
          </p:cNvPr>
          <p:cNvPicPr>
            <a:picLocks noChangeAspect="1"/>
          </p:cNvPicPr>
          <p:nvPr/>
        </p:nvPicPr>
        <p:blipFill>
          <a:blip r:embed="rId3"/>
          <a:stretch>
            <a:fillRect/>
          </a:stretch>
        </p:blipFill>
        <p:spPr>
          <a:xfrm>
            <a:off x="0" y="888901"/>
            <a:ext cx="9045526" cy="5174273"/>
          </a:xfrm>
          <a:prstGeom prst="rect">
            <a:avLst/>
          </a:prstGeom>
        </p:spPr>
      </p:pic>
      <p:sp>
        <p:nvSpPr>
          <p:cNvPr id="27" name="Google Shape;27;p1"/>
          <p:cNvSpPr txBox="1">
            <a:spLocks noGrp="1"/>
          </p:cNvSpPr>
          <p:nvPr>
            <p:ph type="ctrTitle"/>
          </p:nvPr>
        </p:nvSpPr>
        <p:spPr>
          <a:xfrm>
            <a:off x="1400309" y="1362472"/>
            <a:ext cx="6599086" cy="142876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3200"/>
              <a:buFont typeface="Arial"/>
              <a:buNone/>
            </a:pPr>
            <a:endParaRPr sz="3200" b="0" dirty="0"/>
          </a:p>
        </p:txBody>
      </p:sp>
    </p:spTree>
    <p:extLst>
      <p:ext uri="{BB962C8B-B14F-4D97-AF65-F5344CB8AC3E}">
        <p14:creationId xmlns:p14="http://schemas.microsoft.com/office/powerpoint/2010/main" val="20599381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3" name="TextBox 2">
            <a:extLst>
              <a:ext uri="{FF2B5EF4-FFF2-40B4-BE49-F238E27FC236}">
                <a16:creationId xmlns:a16="http://schemas.microsoft.com/office/drawing/2014/main" id="{3A4C4659-1F05-4670-94FC-95A399CB50F5}"/>
              </a:ext>
            </a:extLst>
          </p:cNvPr>
          <p:cNvSpPr txBox="1"/>
          <p:nvPr/>
        </p:nvSpPr>
        <p:spPr>
          <a:xfrm>
            <a:off x="2433711" y="211016"/>
            <a:ext cx="5289452" cy="523220"/>
          </a:xfrm>
          <a:prstGeom prst="rect">
            <a:avLst/>
          </a:prstGeom>
          <a:noFill/>
        </p:spPr>
        <p:txBody>
          <a:bodyPr wrap="square" rtlCol="0">
            <a:spAutoFit/>
          </a:bodyPr>
          <a:lstStyle/>
          <a:p>
            <a:r>
              <a:rPr lang="en-US" sz="2800" dirty="0"/>
              <a:t>IEEE</a:t>
            </a:r>
          </a:p>
        </p:txBody>
      </p:sp>
      <p:sp>
        <p:nvSpPr>
          <p:cNvPr id="6" name="TextBox 5">
            <a:extLst>
              <a:ext uri="{FF2B5EF4-FFF2-40B4-BE49-F238E27FC236}">
                <a16:creationId xmlns:a16="http://schemas.microsoft.com/office/drawing/2014/main" id="{2AE14ED6-F6DB-4402-8B2B-96CD3C02721B}"/>
              </a:ext>
            </a:extLst>
          </p:cNvPr>
          <p:cNvSpPr txBox="1"/>
          <p:nvPr/>
        </p:nvSpPr>
        <p:spPr>
          <a:xfrm>
            <a:off x="98474" y="993412"/>
            <a:ext cx="9045526" cy="3539430"/>
          </a:xfrm>
          <a:prstGeom prst="rect">
            <a:avLst/>
          </a:prstGeom>
          <a:noFill/>
        </p:spPr>
        <p:txBody>
          <a:bodyPr wrap="square">
            <a:spAutoFit/>
          </a:bodyPr>
          <a:lstStyle/>
          <a:p>
            <a:r>
              <a:rPr lang="pt-BR" sz="2800" dirty="0"/>
              <a:t>IEEE (sigla para Instituto de Engenheiros Eletrônicos e Eletricistas) é a maior organização técnica e profissional do mundo. Em 2020, uma de suas ações mais importantes completou 40 anos.</a:t>
            </a:r>
          </a:p>
          <a:p>
            <a:endParaRPr lang="pt-BR" sz="2800" dirty="0"/>
          </a:p>
          <a:p>
            <a:r>
              <a:rPr lang="pt-BR" sz="2800" dirty="0"/>
              <a:t>Por meio do grupo, a entidade tem um papel fundamental no processo de padronização e homologação de tecnologias de rede.</a:t>
            </a:r>
            <a:endParaRPr lang="en-US" sz="2800" dirty="0"/>
          </a:p>
        </p:txBody>
      </p:sp>
    </p:spTree>
    <p:extLst>
      <p:ext uri="{BB962C8B-B14F-4D97-AF65-F5344CB8AC3E}">
        <p14:creationId xmlns:p14="http://schemas.microsoft.com/office/powerpoint/2010/main" val="17444641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3" name="TextBox 2">
            <a:extLst>
              <a:ext uri="{FF2B5EF4-FFF2-40B4-BE49-F238E27FC236}">
                <a16:creationId xmlns:a16="http://schemas.microsoft.com/office/drawing/2014/main" id="{3A4C4659-1F05-4670-94FC-95A399CB50F5}"/>
              </a:ext>
            </a:extLst>
          </p:cNvPr>
          <p:cNvSpPr txBox="1"/>
          <p:nvPr/>
        </p:nvSpPr>
        <p:spPr>
          <a:xfrm>
            <a:off x="2743200" y="281354"/>
            <a:ext cx="5289452" cy="523220"/>
          </a:xfrm>
          <a:prstGeom prst="rect">
            <a:avLst/>
          </a:prstGeom>
          <a:noFill/>
        </p:spPr>
        <p:txBody>
          <a:bodyPr wrap="square" rtlCol="0">
            <a:spAutoFit/>
          </a:bodyPr>
          <a:lstStyle/>
          <a:p>
            <a:r>
              <a:rPr lang="en-US" sz="2800" dirty="0"/>
              <a:t>IEEE</a:t>
            </a:r>
          </a:p>
        </p:txBody>
      </p:sp>
      <p:sp>
        <p:nvSpPr>
          <p:cNvPr id="5" name="TextBox 4">
            <a:extLst>
              <a:ext uri="{FF2B5EF4-FFF2-40B4-BE49-F238E27FC236}">
                <a16:creationId xmlns:a16="http://schemas.microsoft.com/office/drawing/2014/main" id="{84F8B090-DBD7-48D5-85B5-C35064DD1DC3}"/>
              </a:ext>
            </a:extLst>
          </p:cNvPr>
          <p:cNvSpPr txBox="1"/>
          <p:nvPr/>
        </p:nvSpPr>
        <p:spPr>
          <a:xfrm>
            <a:off x="147711" y="982176"/>
            <a:ext cx="8996289" cy="4893647"/>
          </a:xfrm>
          <a:prstGeom prst="rect">
            <a:avLst/>
          </a:prstGeom>
          <a:noFill/>
        </p:spPr>
        <p:txBody>
          <a:bodyPr wrap="square">
            <a:spAutoFit/>
          </a:bodyPr>
          <a:lstStyle/>
          <a:p>
            <a:r>
              <a:rPr lang="pt-BR" sz="2400" dirty="0"/>
              <a:t>As ações de regulamentação não aparecem muito para o público, mas são responsáveis diretas pelo uso geral das tecnologias. </a:t>
            </a:r>
          </a:p>
          <a:p>
            <a:endParaRPr lang="pt-BR" sz="2400" dirty="0"/>
          </a:p>
          <a:p>
            <a:r>
              <a:rPr lang="pt-BR" sz="2400" dirty="0"/>
              <a:t>Isso porque, ao aplicar padrões predefinidos, as empresas permitem que diferentes dispositivos se conectem de forma estável e eficiente. </a:t>
            </a:r>
          </a:p>
          <a:p>
            <a:endParaRPr lang="pt-BR" sz="2400" dirty="0"/>
          </a:p>
          <a:p>
            <a:r>
              <a:rPr lang="pt-BR" sz="2400" dirty="0"/>
              <a:t>Por exemplo: sem a ação contínua da IEEE em definir esses padrões, uma marca qualquer "A" poderia criar uma espécie de Bluetooth exclusivo, enquanto computadores de outra fabricante "B" teriam conectores e redes Ethernet próprias, que não funcionariam com todos os tipos de roteadores.</a:t>
            </a:r>
            <a:endParaRPr lang="en-US" sz="2400" dirty="0"/>
          </a:p>
        </p:txBody>
      </p:sp>
    </p:spTree>
    <p:extLst>
      <p:ext uri="{BB962C8B-B14F-4D97-AF65-F5344CB8AC3E}">
        <p14:creationId xmlns:p14="http://schemas.microsoft.com/office/powerpoint/2010/main" val="26006230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3" name="TextBox 2">
            <a:extLst>
              <a:ext uri="{FF2B5EF4-FFF2-40B4-BE49-F238E27FC236}">
                <a16:creationId xmlns:a16="http://schemas.microsoft.com/office/drawing/2014/main" id="{3A4C4659-1F05-4670-94FC-95A399CB50F5}"/>
              </a:ext>
            </a:extLst>
          </p:cNvPr>
          <p:cNvSpPr txBox="1"/>
          <p:nvPr/>
        </p:nvSpPr>
        <p:spPr>
          <a:xfrm>
            <a:off x="2743200" y="281354"/>
            <a:ext cx="5289452" cy="523220"/>
          </a:xfrm>
          <a:prstGeom prst="rect">
            <a:avLst/>
          </a:prstGeom>
          <a:noFill/>
        </p:spPr>
        <p:txBody>
          <a:bodyPr wrap="square" rtlCol="0">
            <a:spAutoFit/>
          </a:bodyPr>
          <a:lstStyle/>
          <a:p>
            <a:r>
              <a:rPr lang="en-US" sz="2800" dirty="0"/>
              <a:t>IEEE</a:t>
            </a:r>
          </a:p>
        </p:txBody>
      </p:sp>
      <p:sp>
        <p:nvSpPr>
          <p:cNvPr id="6" name="TextBox 5">
            <a:extLst>
              <a:ext uri="{FF2B5EF4-FFF2-40B4-BE49-F238E27FC236}">
                <a16:creationId xmlns:a16="http://schemas.microsoft.com/office/drawing/2014/main" id="{2AE14ED6-F6DB-4402-8B2B-96CD3C02721B}"/>
              </a:ext>
            </a:extLst>
          </p:cNvPr>
          <p:cNvSpPr txBox="1"/>
          <p:nvPr/>
        </p:nvSpPr>
        <p:spPr>
          <a:xfrm>
            <a:off x="0" y="1162225"/>
            <a:ext cx="9144000" cy="3539430"/>
          </a:xfrm>
          <a:prstGeom prst="rect">
            <a:avLst/>
          </a:prstGeom>
          <a:noFill/>
        </p:spPr>
        <p:txBody>
          <a:bodyPr wrap="square">
            <a:spAutoFit/>
          </a:bodyPr>
          <a:lstStyle/>
          <a:p>
            <a:r>
              <a:rPr lang="pt-BR" sz="2800" dirty="0"/>
              <a:t>Entre elas, estão Ethernet e Wi-Fi, que são utilizadas por celulares, computadores, tablets, consoles, TVs entre outros dispositivos de diferentes fabricantes, além de uma versão do Bluetooth.  </a:t>
            </a:r>
          </a:p>
          <a:p>
            <a:endParaRPr lang="pt-BR" sz="2800" dirty="0"/>
          </a:p>
          <a:p>
            <a:r>
              <a:rPr lang="pt-BR" sz="2800" dirty="0"/>
              <a:t>Confira a seguir mais detalhes sobre a organização, o projeto IEEE 802 criado em 1980 e saiba o que pode aparecer no futuro em relação a essas conexões.</a:t>
            </a:r>
            <a:endParaRPr lang="en-US" sz="2800" dirty="0"/>
          </a:p>
        </p:txBody>
      </p:sp>
    </p:spTree>
    <p:extLst>
      <p:ext uri="{BB962C8B-B14F-4D97-AF65-F5344CB8AC3E}">
        <p14:creationId xmlns:p14="http://schemas.microsoft.com/office/powerpoint/2010/main" val="16288826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3" name="TextBox 2">
            <a:extLst>
              <a:ext uri="{FF2B5EF4-FFF2-40B4-BE49-F238E27FC236}">
                <a16:creationId xmlns:a16="http://schemas.microsoft.com/office/drawing/2014/main" id="{3A4C4659-1F05-4670-94FC-95A399CB50F5}"/>
              </a:ext>
            </a:extLst>
          </p:cNvPr>
          <p:cNvSpPr txBox="1"/>
          <p:nvPr/>
        </p:nvSpPr>
        <p:spPr>
          <a:xfrm>
            <a:off x="2743200" y="281354"/>
            <a:ext cx="5289452" cy="523220"/>
          </a:xfrm>
          <a:prstGeom prst="rect">
            <a:avLst/>
          </a:prstGeom>
          <a:noFill/>
        </p:spPr>
        <p:txBody>
          <a:bodyPr wrap="square" rtlCol="0">
            <a:spAutoFit/>
          </a:bodyPr>
          <a:lstStyle/>
          <a:p>
            <a:r>
              <a:rPr lang="en-US" sz="2800" dirty="0"/>
              <a:t>IEEE</a:t>
            </a:r>
          </a:p>
        </p:txBody>
      </p:sp>
      <p:sp>
        <p:nvSpPr>
          <p:cNvPr id="6" name="TextBox 5">
            <a:extLst>
              <a:ext uri="{FF2B5EF4-FFF2-40B4-BE49-F238E27FC236}">
                <a16:creationId xmlns:a16="http://schemas.microsoft.com/office/drawing/2014/main" id="{052CD10C-CDF9-4891-930A-0264F398A882}"/>
              </a:ext>
            </a:extLst>
          </p:cNvPr>
          <p:cNvSpPr txBox="1"/>
          <p:nvPr/>
        </p:nvSpPr>
        <p:spPr>
          <a:xfrm>
            <a:off x="161778" y="1293654"/>
            <a:ext cx="8813410" cy="3970318"/>
          </a:xfrm>
          <a:prstGeom prst="rect">
            <a:avLst/>
          </a:prstGeom>
          <a:noFill/>
        </p:spPr>
        <p:txBody>
          <a:bodyPr wrap="square">
            <a:spAutoFit/>
          </a:bodyPr>
          <a:lstStyle/>
          <a:p>
            <a:r>
              <a:rPr lang="pt-BR" sz="2800" dirty="0"/>
              <a:t>Aspecto relevante da contribuição da IEEE está na concepção da Internet. </a:t>
            </a:r>
          </a:p>
          <a:p>
            <a:endParaRPr lang="pt-BR" sz="2800" dirty="0"/>
          </a:p>
          <a:p>
            <a:r>
              <a:rPr lang="pt-BR" sz="2800" dirty="0"/>
              <a:t>Sem uma estrutura padronizada, acessível e que adaptável para diferentes tipos de uso, teria sido mais difícil a criação de uma rede mundial.</a:t>
            </a:r>
          </a:p>
          <a:p>
            <a:endParaRPr lang="pt-BR" sz="2800" dirty="0"/>
          </a:p>
          <a:p>
            <a:r>
              <a:rPr lang="pt-BR" sz="2800" dirty="0"/>
              <a:t>Já imaginou como seria difícil escolher um celular compatível com o seu roteador?</a:t>
            </a:r>
            <a:endParaRPr lang="en-US" sz="2800" dirty="0"/>
          </a:p>
        </p:txBody>
      </p:sp>
    </p:spTree>
    <p:extLst>
      <p:ext uri="{BB962C8B-B14F-4D97-AF65-F5344CB8AC3E}">
        <p14:creationId xmlns:p14="http://schemas.microsoft.com/office/powerpoint/2010/main" val="258310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Google Shape;27;p1"/>
          <p:cNvSpPr txBox="1">
            <a:spLocks noGrp="1"/>
          </p:cNvSpPr>
          <p:nvPr>
            <p:ph type="ctrTitle"/>
          </p:nvPr>
        </p:nvSpPr>
        <p:spPr>
          <a:xfrm>
            <a:off x="76200" y="298798"/>
            <a:ext cx="8991600" cy="5695602"/>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3200"/>
              <a:buFont typeface="Arial"/>
              <a:buNone/>
            </a:pPr>
            <a:r>
              <a:rPr lang="en-US" sz="2000" dirty="0" err="1"/>
              <a:t>Avaliação</a:t>
            </a:r>
            <a:r>
              <a:rPr lang="en-US" sz="2000" dirty="0"/>
              <a:t> A3</a:t>
            </a:r>
            <a:br>
              <a:rPr lang="en-US" sz="2000" dirty="0"/>
            </a:br>
            <a:br>
              <a:rPr lang="en-US" sz="2000" dirty="0"/>
            </a:br>
            <a:r>
              <a:rPr lang="en-US" sz="2800" b="0" dirty="0" err="1"/>
              <a:t>A3</a:t>
            </a:r>
            <a:r>
              <a:rPr lang="en-US" sz="2800" b="0" dirty="0"/>
              <a:t> – 40% - </a:t>
            </a:r>
            <a:r>
              <a:rPr lang="en-US" sz="2800" b="0" dirty="0" err="1"/>
              <a:t>Projeto</a:t>
            </a:r>
            <a:r>
              <a:rPr lang="en-US" sz="2800" b="0" dirty="0"/>
              <a:t> – Tema - </a:t>
            </a:r>
            <a:r>
              <a:rPr lang="en-US" sz="2800" b="0" dirty="0" err="1"/>
              <a:t>Empresa</a:t>
            </a:r>
            <a:r>
              <a:rPr lang="en-US" sz="2800" b="0" dirty="0"/>
              <a:t> </a:t>
            </a:r>
            <a:br>
              <a:rPr lang="en-US" sz="2800" b="0" dirty="0"/>
            </a:br>
            <a:r>
              <a:rPr lang="en-US" sz="2800" b="0" dirty="0"/>
              <a:t>Individual </a:t>
            </a:r>
            <a:r>
              <a:rPr lang="en-US" sz="2800" b="0" dirty="0" err="1"/>
              <a:t>ou</a:t>
            </a:r>
            <a:r>
              <a:rPr lang="en-US" sz="2800" b="0" dirty="0"/>
              <a:t> Equipe – </a:t>
            </a:r>
            <a:r>
              <a:rPr lang="en-US" sz="2800" b="0" dirty="0" err="1"/>
              <a:t>Início</a:t>
            </a:r>
            <a:r>
              <a:rPr lang="en-US" sz="2800" b="0" dirty="0"/>
              <a:t> </a:t>
            </a:r>
            <a:r>
              <a:rPr lang="en-US" sz="2800" b="0" dirty="0" err="1"/>
              <a:t>Setembro</a:t>
            </a:r>
            <a:r>
              <a:rPr lang="en-US" sz="2800" b="0" dirty="0"/>
              <a:t> – </a:t>
            </a:r>
            <a:r>
              <a:rPr lang="en-US" sz="2800" b="0" dirty="0" err="1"/>
              <a:t>entrega</a:t>
            </a:r>
            <a:r>
              <a:rPr lang="en-US" sz="2800" b="0" dirty="0"/>
              <a:t> final – </a:t>
            </a:r>
            <a:r>
              <a:rPr lang="en-US" sz="2800" b="0" dirty="0" err="1"/>
              <a:t>Dezembro</a:t>
            </a:r>
            <a:br>
              <a:rPr lang="en-US" sz="2800" b="0" dirty="0"/>
            </a:br>
            <a:r>
              <a:rPr lang="en-US" sz="2800" b="0" dirty="0"/>
              <a:t>A3 </a:t>
            </a:r>
            <a:r>
              <a:rPr lang="en-US" sz="2800" b="0" dirty="0" err="1"/>
              <a:t>não</a:t>
            </a:r>
            <a:r>
              <a:rPr lang="en-US" sz="2800" b="0" dirty="0"/>
              <a:t> </a:t>
            </a:r>
            <a:r>
              <a:rPr lang="en-US" sz="2800" b="0" dirty="0" err="1"/>
              <a:t>tem</a:t>
            </a:r>
            <a:r>
              <a:rPr lang="en-US" sz="2800" b="0" dirty="0"/>
              <a:t> 2a. </a:t>
            </a:r>
            <a:r>
              <a:rPr lang="en-US" sz="2800" b="0" dirty="0" err="1"/>
              <a:t>Oportunidade</a:t>
            </a:r>
            <a:br>
              <a:rPr lang="en-US" sz="2800" b="0" dirty="0"/>
            </a:br>
            <a:br>
              <a:rPr lang="en-US" sz="2800" b="0" dirty="0"/>
            </a:br>
            <a:r>
              <a:rPr lang="en-US" sz="2800" b="0" dirty="0"/>
              <a:t>Individual </a:t>
            </a:r>
            <a:r>
              <a:rPr lang="en-US" sz="2800" b="0" dirty="0" err="1"/>
              <a:t>ou</a:t>
            </a:r>
            <a:r>
              <a:rPr lang="en-US" sz="2800" b="0" dirty="0"/>
              <a:t> </a:t>
            </a:r>
            <a:br>
              <a:rPr lang="en-US" sz="2800" b="0" dirty="0"/>
            </a:br>
            <a:r>
              <a:rPr lang="en-US" sz="2800" b="0" dirty="0"/>
              <a:t>Equipe – max 10 </a:t>
            </a:r>
            <a:r>
              <a:rPr lang="en-US" sz="2800" b="0" dirty="0" err="1"/>
              <a:t>alunos</a:t>
            </a:r>
            <a:r>
              <a:rPr lang="en-US" sz="2800" b="0" dirty="0"/>
              <a:t> </a:t>
            </a:r>
            <a:r>
              <a:rPr lang="en-US" sz="2800" b="0" dirty="0" err="1"/>
              <a:t>por</a:t>
            </a:r>
            <a:r>
              <a:rPr lang="en-US" sz="2800" b="0" dirty="0"/>
              <a:t> equipe</a:t>
            </a:r>
            <a:br>
              <a:rPr lang="en-US" sz="2800" b="0" dirty="0"/>
            </a:br>
            <a:br>
              <a:rPr lang="en-US" sz="2800" b="0" dirty="0"/>
            </a:br>
            <a:r>
              <a:rPr lang="en-US" sz="2800" b="0" dirty="0"/>
              <a:t>DUAL – </a:t>
            </a:r>
            <a:r>
              <a:rPr lang="en-US" sz="2800" b="0" dirty="0" err="1"/>
              <a:t>Cursos</a:t>
            </a:r>
            <a:r>
              <a:rPr lang="en-US" sz="2800" b="0" dirty="0"/>
              <a:t> de </a:t>
            </a:r>
            <a:r>
              <a:rPr lang="en-US" sz="2800" b="0" dirty="0" err="1"/>
              <a:t>Bigtechs</a:t>
            </a:r>
            <a:r>
              <a:rPr lang="en-US" sz="2800" b="0" dirty="0"/>
              <a:t> </a:t>
            </a:r>
            <a:r>
              <a:rPr lang="en-US" sz="2800" b="0" dirty="0" err="1"/>
              <a:t>parceiros</a:t>
            </a:r>
            <a:r>
              <a:rPr lang="en-US" sz="2800" b="0" dirty="0"/>
              <a:t> – CISCO – </a:t>
            </a:r>
            <a:r>
              <a:rPr lang="en-US" sz="2800" b="0" dirty="0" err="1"/>
              <a:t>netacad</a:t>
            </a:r>
            <a:r>
              <a:rPr lang="en-US" sz="2800" b="0" dirty="0"/>
              <a:t> – 10 </a:t>
            </a:r>
            <a:r>
              <a:rPr lang="en-US" sz="2800" b="0" dirty="0" err="1"/>
              <a:t>pontos</a:t>
            </a:r>
            <a:r>
              <a:rPr lang="en-US" sz="2800" b="0" dirty="0"/>
              <a:t> </a:t>
            </a:r>
            <a:br>
              <a:rPr lang="en-US" sz="2800" b="0" dirty="0"/>
            </a:br>
            <a:r>
              <a:rPr lang="en-US" sz="2800" b="0" dirty="0" err="1"/>
              <a:t>Projeto</a:t>
            </a:r>
            <a:r>
              <a:rPr lang="en-US" sz="2800" b="0" dirty="0"/>
              <a:t> </a:t>
            </a:r>
            <a:r>
              <a:rPr lang="en-US" sz="2800" b="0" dirty="0" err="1"/>
              <a:t>ou</a:t>
            </a:r>
            <a:r>
              <a:rPr lang="en-US" sz="2800" b="0" dirty="0"/>
              <a:t> </a:t>
            </a:r>
            <a:r>
              <a:rPr lang="en-US" sz="2800" b="0" dirty="0" err="1"/>
              <a:t>artigo</a:t>
            </a:r>
            <a:r>
              <a:rPr lang="en-US" sz="2800" b="0" dirty="0"/>
              <a:t> (max 3 </a:t>
            </a:r>
            <a:r>
              <a:rPr lang="en-US" sz="2800" b="0" dirty="0" err="1"/>
              <a:t>alunos</a:t>
            </a:r>
            <a:r>
              <a:rPr lang="en-US" sz="2800" b="0" dirty="0"/>
              <a:t>)</a:t>
            </a:r>
            <a:br>
              <a:rPr lang="en-US" sz="2800" b="0" dirty="0"/>
            </a:br>
            <a:br>
              <a:rPr lang="en-US" sz="2800" b="0" dirty="0"/>
            </a:br>
            <a:br>
              <a:rPr lang="en-US" sz="2800" b="0" dirty="0"/>
            </a:br>
            <a:endParaRPr sz="2800" b="0" dirty="0"/>
          </a:p>
        </p:txBody>
      </p:sp>
    </p:spTree>
    <p:extLst>
      <p:ext uri="{BB962C8B-B14F-4D97-AF65-F5344CB8AC3E}">
        <p14:creationId xmlns:p14="http://schemas.microsoft.com/office/powerpoint/2010/main" val="38897173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3" name="TextBox 2">
            <a:extLst>
              <a:ext uri="{FF2B5EF4-FFF2-40B4-BE49-F238E27FC236}">
                <a16:creationId xmlns:a16="http://schemas.microsoft.com/office/drawing/2014/main" id="{3A4C4659-1F05-4670-94FC-95A399CB50F5}"/>
              </a:ext>
            </a:extLst>
          </p:cNvPr>
          <p:cNvSpPr txBox="1"/>
          <p:nvPr/>
        </p:nvSpPr>
        <p:spPr>
          <a:xfrm>
            <a:off x="2743200" y="281354"/>
            <a:ext cx="5289452" cy="523220"/>
          </a:xfrm>
          <a:prstGeom prst="rect">
            <a:avLst/>
          </a:prstGeom>
          <a:noFill/>
        </p:spPr>
        <p:txBody>
          <a:bodyPr wrap="square" rtlCol="0">
            <a:spAutoFit/>
          </a:bodyPr>
          <a:lstStyle/>
          <a:p>
            <a:r>
              <a:rPr lang="en-US" sz="2800" dirty="0"/>
              <a:t>IEEE</a:t>
            </a:r>
          </a:p>
        </p:txBody>
      </p:sp>
      <p:sp>
        <p:nvSpPr>
          <p:cNvPr id="5" name="TextBox 4">
            <a:extLst>
              <a:ext uri="{FF2B5EF4-FFF2-40B4-BE49-F238E27FC236}">
                <a16:creationId xmlns:a16="http://schemas.microsoft.com/office/drawing/2014/main" id="{ECA204B9-89D2-425B-85EB-19958FBCFB0A}"/>
              </a:ext>
            </a:extLst>
          </p:cNvPr>
          <p:cNvSpPr txBox="1"/>
          <p:nvPr/>
        </p:nvSpPr>
        <p:spPr>
          <a:xfrm>
            <a:off x="193430" y="1226604"/>
            <a:ext cx="8757139" cy="3539430"/>
          </a:xfrm>
          <a:prstGeom prst="rect">
            <a:avLst/>
          </a:prstGeom>
          <a:noFill/>
        </p:spPr>
        <p:txBody>
          <a:bodyPr wrap="square">
            <a:spAutoFit/>
          </a:bodyPr>
          <a:lstStyle/>
          <a:p>
            <a:r>
              <a:rPr lang="pt-BR" sz="2800" dirty="0"/>
              <a:t>Além de garantir bases comuns a serem respeitadas por toda a indústria, os esforços de padronização da IEEE também abrem caminho para que sucessivas gerações de cada tecnologia sejam compatíveis entre si. </a:t>
            </a:r>
          </a:p>
          <a:p>
            <a:endParaRPr lang="pt-BR" sz="2800" dirty="0"/>
          </a:p>
          <a:p>
            <a:r>
              <a:rPr lang="pt-BR" sz="2800" dirty="0"/>
              <a:t>Portanto, seu computador com Wi-Fi 6 irá operar naturalmente com um roteador Wi-Fi 5, por exemplo. </a:t>
            </a:r>
            <a:endParaRPr lang="en-US" sz="2800" dirty="0"/>
          </a:p>
        </p:txBody>
      </p:sp>
    </p:spTree>
    <p:extLst>
      <p:ext uri="{BB962C8B-B14F-4D97-AF65-F5344CB8AC3E}">
        <p14:creationId xmlns:p14="http://schemas.microsoft.com/office/powerpoint/2010/main" val="914366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3" name="TextBox 2">
            <a:extLst>
              <a:ext uri="{FF2B5EF4-FFF2-40B4-BE49-F238E27FC236}">
                <a16:creationId xmlns:a16="http://schemas.microsoft.com/office/drawing/2014/main" id="{3A4C4659-1F05-4670-94FC-95A399CB50F5}"/>
              </a:ext>
            </a:extLst>
          </p:cNvPr>
          <p:cNvSpPr txBox="1"/>
          <p:nvPr/>
        </p:nvSpPr>
        <p:spPr>
          <a:xfrm>
            <a:off x="2743200" y="281354"/>
            <a:ext cx="5289452" cy="523220"/>
          </a:xfrm>
          <a:prstGeom prst="rect">
            <a:avLst/>
          </a:prstGeom>
          <a:noFill/>
        </p:spPr>
        <p:txBody>
          <a:bodyPr wrap="square" rtlCol="0">
            <a:spAutoFit/>
          </a:bodyPr>
          <a:lstStyle/>
          <a:p>
            <a:r>
              <a:rPr lang="en-US" sz="2800" dirty="0"/>
              <a:t>IEEE</a:t>
            </a:r>
          </a:p>
        </p:txBody>
      </p:sp>
      <p:sp>
        <p:nvSpPr>
          <p:cNvPr id="5" name="TextBox 4">
            <a:extLst>
              <a:ext uri="{FF2B5EF4-FFF2-40B4-BE49-F238E27FC236}">
                <a16:creationId xmlns:a16="http://schemas.microsoft.com/office/drawing/2014/main" id="{ECA204B9-89D2-425B-85EB-19958FBCFB0A}"/>
              </a:ext>
            </a:extLst>
          </p:cNvPr>
          <p:cNvSpPr txBox="1"/>
          <p:nvPr/>
        </p:nvSpPr>
        <p:spPr>
          <a:xfrm>
            <a:off x="193430" y="1395417"/>
            <a:ext cx="8757139" cy="2246769"/>
          </a:xfrm>
          <a:prstGeom prst="rect">
            <a:avLst/>
          </a:prstGeom>
          <a:noFill/>
        </p:spPr>
        <p:txBody>
          <a:bodyPr wrap="square">
            <a:spAutoFit/>
          </a:bodyPr>
          <a:lstStyle/>
          <a:p>
            <a:r>
              <a:rPr lang="pt-BR" sz="2800" dirty="0"/>
              <a:t>Da mesma forma que um fone com Bluetooth 4.2 pode parear com um celular com Bluetooth 5.0 e uma placa de rede do PC, com saída Gigabit Ethernet, funciona normalmente via cabo ligado em um roteador Fast Ethernet.</a:t>
            </a:r>
            <a:endParaRPr lang="en-US" sz="2800" dirty="0"/>
          </a:p>
        </p:txBody>
      </p:sp>
    </p:spTree>
    <p:extLst>
      <p:ext uri="{BB962C8B-B14F-4D97-AF65-F5344CB8AC3E}">
        <p14:creationId xmlns:p14="http://schemas.microsoft.com/office/powerpoint/2010/main" val="41153199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3" name="TextBox 2">
            <a:extLst>
              <a:ext uri="{FF2B5EF4-FFF2-40B4-BE49-F238E27FC236}">
                <a16:creationId xmlns:a16="http://schemas.microsoft.com/office/drawing/2014/main" id="{3A4C4659-1F05-4670-94FC-95A399CB50F5}"/>
              </a:ext>
            </a:extLst>
          </p:cNvPr>
          <p:cNvSpPr txBox="1"/>
          <p:nvPr/>
        </p:nvSpPr>
        <p:spPr>
          <a:xfrm>
            <a:off x="2743200" y="281354"/>
            <a:ext cx="5289452" cy="523220"/>
          </a:xfrm>
          <a:prstGeom prst="rect">
            <a:avLst/>
          </a:prstGeom>
          <a:noFill/>
        </p:spPr>
        <p:txBody>
          <a:bodyPr wrap="square" rtlCol="0">
            <a:spAutoFit/>
          </a:bodyPr>
          <a:lstStyle/>
          <a:p>
            <a:r>
              <a:rPr lang="en-US" sz="2800" dirty="0"/>
              <a:t>IEEE</a:t>
            </a:r>
          </a:p>
        </p:txBody>
      </p:sp>
      <p:sp>
        <p:nvSpPr>
          <p:cNvPr id="6" name="TextBox 5">
            <a:extLst>
              <a:ext uri="{FF2B5EF4-FFF2-40B4-BE49-F238E27FC236}">
                <a16:creationId xmlns:a16="http://schemas.microsoft.com/office/drawing/2014/main" id="{0511A556-6D3D-44F8-8916-582841764A77}"/>
              </a:ext>
            </a:extLst>
          </p:cNvPr>
          <p:cNvSpPr txBox="1"/>
          <p:nvPr/>
        </p:nvSpPr>
        <p:spPr>
          <a:xfrm>
            <a:off x="126609" y="909006"/>
            <a:ext cx="8890781" cy="3970318"/>
          </a:xfrm>
          <a:prstGeom prst="rect">
            <a:avLst/>
          </a:prstGeom>
          <a:noFill/>
        </p:spPr>
        <p:txBody>
          <a:bodyPr wrap="square">
            <a:spAutoFit/>
          </a:bodyPr>
          <a:lstStyle/>
          <a:p>
            <a:r>
              <a:rPr lang="pt-BR" sz="2800" dirty="0"/>
              <a:t>Essa garantia de compatibilidade torna a tecnologia mais acessível, além de prevenir que fabricantes fragmentem o mercado com dispositivos de conectividade restrita. </a:t>
            </a:r>
          </a:p>
          <a:p>
            <a:endParaRPr lang="pt-BR" sz="2800" dirty="0"/>
          </a:p>
          <a:p>
            <a:endParaRPr lang="pt-BR" sz="2800" dirty="0"/>
          </a:p>
          <a:p>
            <a:r>
              <a:rPr lang="pt-BR" sz="2800" dirty="0"/>
              <a:t>Esses fatores também são importantes para que os custos sejam controlados e os consumidores possam acompanhar a evolução das tecnologias de rede.</a:t>
            </a:r>
            <a:endParaRPr lang="en-US" sz="2800" dirty="0"/>
          </a:p>
        </p:txBody>
      </p:sp>
    </p:spTree>
    <p:extLst>
      <p:ext uri="{BB962C8B-B14F-4D97-AF65-F5344CB8AC3E}">
        <p14:creationId xmlns:p14="http://schemas.microsoft.com/office/powerpoint/2010/main" val="25919685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3" name="TextBox 2">
            <a:extLst>
              <a:ext uri="{FF2B5EF4-FFF2-40B4-BE49-F238E27FC236}">
                <a16:creationId xmlns:a16="http://schemas.microsoft.com/office/drawing/2014/main" id="{3A4C4659-1F05-4670-94FC-95A399CB50F5}"/>
              </a:ext>
            </a:extLst>
          </p:cNvPr>
          <p:cNvSpPr txBox="1"/>
          <p:nvPr/>
        </p:nvSpPr>
        <p:spPr>
          <a:xfrm>
            <a:off x="2743200" y="281354"/>
            <a:ext cx="5289452" cy="523220"/>
          </a:xfrm>
          <a:prstGeom prst="rect">
            <a:avLst/>
          </a:prstGeom>
          <a:noFill/>
        </p:spPr>
        <p:txBody>
          <a:bodyPr wrap="square" rtlCol="0">
            <a:spAutoFit/>
          </a:bodyPr>
          <a:lstStyle/>
          <a:p>
            <a:r>
              <a:rPr lang="en-US" sz="2800" dirty="0"/>
              <a:t>Redes </a:t>
            </a:r>
            <a:r>
              <a:rPr lang="en-US" sz="2800" dirty="0" err="1"/>
              <a:t>Padrão</a:t>
            </a:r>
            <a:r>
              <a:rPr lang="en-US" sz="2800" dirty="0"/>
              <a:t> IEEE</a:t>
            </a:r>
          </a:p>
        </p:txBody>
      </p:sp>
      <p:sp>
        <p:nvSpPr>
          <p:cNvPr id="5" name="TextBox 4">
            <a:extLst>
              <a:ext uri="{FF2B5EF4-FFF2-40B4-BE49-F238E27FC236}">
                <a16:creationId xmlns:a16="http://schemas.microsoft.com/office/drawing/2014/main" id="{A75E9523-C173-4C2A-A6A7-F56F1FE71059}"/>
              </a:ext>
            </a:extLst>
          </p:cNvPr>
          <p:cNvSpPr txBox="1"/>
          <p:nvPr/>
        </p:nvSpPr>
        <p:spPr>
          <a:xfrm>
            <a:off x="414996" y="1098223"/>
            <a:ext cx="8729004" cy="4401205"/>
          </a:xfrm>
          <a:prstGeom prst="rect">
            <a:avLst/>
          </a:prstGeom>
          <a:noFill/>
        </p:spPr>
        <p:txBody>
          <a:bodyPr wrap="square">
            <a:spAutoFit/>
          </a:bodyPr>
          <a:lstStyle/>
          <a:p>
            <a:endParaRPr lang="en-US" sz="2800" dirty="0"/>
          </a:p>
          <a:p>
            <a:r>
              <a:rPr lang="en-US" sz="2800" dirty="0"/>
              <a:t>802.1 Higher Layer LAN Protocols Working Group</a:t>
            </a:r>
          </a:p>
          <a:p>
            <a:r>
              <a:rPr lang="en-US" sz="2800" dirty="0"/>
              <a:t>802.3 Ethernet Working Group</a:t>
            </a:r>
          </a:p>
          <a:p>
            <a:r>
              <a:rPr lang="en-US" sz="2800" dirty="0"/>
              <a:t>802.5 </a:t>
            </a:r>
          </a:p>
          <a:p>
            <a:r>
              <a:rPr lang="en-US" sz="2800" dirty="0"/>
              <a:t>802.11 Wireless LAN Working Group</a:t>
            </a:r>
          </a:p>
          <a:p>
            <a:r>
              <a:rPr lang="en-US" sz="2800" dirty="0"/>
              <a:t>802.15 Wireless Personal Area Network (WPAN) Working Group</a:t>
            </a:r>
          </a:p>
          <a:p>
            <a:r>
              <a:rPr lang="en-US" sz="2800" dirty="0"/>
              <a:t>802.18 Radio Regulatory TAG</a:t>
            </a:r>
          </a:p>
          <a:p>
            <a:r>
              <a:rPr lang="en-US" sz="2800" dirty="0"/>
              <a:t>802.19 Wireless Coexistence Working Group</a:t>
            </a:r>
          </a:p>
          <a:p>
            <a:r>
              <a:rPr lang="en-US" sz="2800" dirty="0"/>
              <a:t>802.24 Vertical Applications TAG</a:t>
            </a:r>
          </a:p>
        </p:txBody>
      </p:sp>
    </p:spTree>
    <p:extLst>
      <p:ext uri="{BB962C8B-B14F-4D97-AF65-F5344CB8AC3E}">
        <p14:creationId xmlns:p14="http://schemas.microsoft.com/office/powerpoint/2010/main" val="15531493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23E14-BC25-46C2-B0CA-ABC0C7DE5B72}"/>
              </a:ext>
            </a:extLst>
          </p:cNvPr>
          <p:cNvSpPr>
            <a:spLocks noGrp="1"/>
          </p:cNvSpPr>
          <p:nvPr>
            <p:ph type="title"/>
          </p:nvPr>
        </p:nvSpPr>
        <p:spPr>
          <a:xfrm>
            <a:off x="2067951" y="1"/>
            <a:ext cx="6794695" cy="928468"/>
          </a:xfrm>
        </p:spPr>
        <p:txBody>
          <a:bodyPr>
            <a:normAutofit fontScale="90000"/>
          </a:bodyPr>
          <a:lstStyle/>
          <a:p>
            <a:r>
              <a:rPr lang="pt-BR" sz="3200" b="1" i="0" dirty="0">
                <a:solidFill>
                  <a:srgbClr val="111111"/>
                </a:solidFill>
                <a:effectLst/>
                <a:latin typeface="opensans"/>
              </a:rPr>
              <a:t>Primeiros passos e padronizações 802.11</a:t>
            </a:r>
            <a:br>
              <a:rPr lang="pt-BR" b="1" i="0" dirty="0">
                <a:solidFill>
                  <a:srgbClr val="111111"/>
                </a:solidFill>
                <a:effectLst/>
                <a:latin typeface="opensans"/>
              </a:rPr>
            </a:br>
            <a:endParaRPr lang="en-US" dirty="0"/>
          </a:p>
        </p:txBody>
      </p:sp>
      <p:sp>
        <p:nvSpPr>
          <p:cNvPr id="3" name="Text Placeholder 2">
            <a:extLst>
              <a:ext uri="{FF2B5EF4-FFF2-40B4-BE49-F238E27FC236}">
                <a16:creationId xmlns:a16="http://schemas.microsoft.com/office/drawing/2014/main" id="{C46F2E26-9A28-4C80-A919-A55C883FCB94}"/>
              </a:ext>
            </a:extLst>
          </p:cNvPr>
          <p:cNvSpPr>
            <a:spLocks noGrp="1"/>
          </p:cNvSpPr>
          <p:nvPr>
            <p:ph type="body" idx="1"/>
          </p:nvPr>
        </p:nvSpPr>
        <p:spPr>
          <a:xfrm>
            <a:off x="281354" y="928469"/>
            <a:ext cx="7886700" cy="4351338"/>
          </a:xfrm>
        </p:spPr>
        <p:txBody>
          <a:bodyPr/>
          <a:lstStyle/>
          <a:p>
            <a:pPr algn="l" fontAlgn="auto"/>
            <a:r>
              <a:rPr lang="pt-BR" sz="2800" b="0" i="0" dirty="0">
                <a:solidFill>
                  <a:schemeClr val="tx1"/>
                </a:solidFill>
                <a:effectLst/>
                <a:latin typeface="opensans"/>
              </a:rPr>
              <a:t>O processo de padronização das diferentes tecnologias tem início em 1980, com a criação do grupo de normas IEEE 802. </a:t>
            </a:r>
          </a:p>
          <a:p>
            <a:pPr algn="l" fontAlgn="auto"/>
            <a:endParaRPr lang="pt-BR" sz="2800" dirty="0">
              <a:solidFill>
                <a:schemeClr val="tx1"/>
              </a:solidFill>
              <a:latin typeface="opensans"/>
            </a:endParaRPr>
          </a:p>
          <a:p>
            <a:pPr algn="l" fontAlgn="auto"/>
            <a:r>
              <a:rPr lang="pt-BR" sz="2800" b="0" i="0" dirty="0">
                <a:solidFill>
                  <a:schemeClr val="tx1"/>
                </a:solidFill>
                <a:effectLst/>
                <a:latin typeface="opensans"/>
              </a:rPr>
              <a:t>Em linhas gerais, essas normas estabelecem as bases pelas quais tecnologias de rede que usamos todos os dias funcionam e se comunicam entre si, seja em casa ou no trabalho.</a:t>
            </a:r>
          </a:p>
          <a:p>
            <a:endParaRPr lang="en-US" dirty="0"/>
          </a:p>
        </p:txBody>
      </p:sp>
      <p:sp>
        <p:nvSpPr>
          <p:cNvPr id="4" name="Slide Number Placeholder 3">
            <a:extLst>
              <a:ext uri="{FF2B5EF4-FFF2-40B4-BE49-F238E27FC236}">
                <a16:creationId xmlns:a16="http://schemas.microsoft.com/office/drawing/2014/main" id="{FBC92FD5-CE3D-4E81-945F-B3DF2E894AE1}"/>
              </a:ext>
            </a:extLst>
          </p:cNvPr>
          <p:cNvSpPr>
            <a:spLocks noGrp="1"/>
          </p:cNvSpPr>
          <p:nvPr>
            <p:ph type="sldNum" idx="12"/>
          </p:nvPr>
        </p:nvSpPr>
        <p:spPr/>
        <p:txBody>
          <a:bodyPr/>
          <a:lstStyle/>
          <a:p>
            <a:fld id="{00000000-1234-1234-1234-123412341234}" type="slidenum">
              <a:rPr lang="pt-BR" smtClean="0"/>
              <a:pPr/>
              <a:t>54</a:t>
            </a:fld>
            <a:endParaRPr lang="pt-BR"/>
          </a:p>
        </p:txBody>
      </p:sp>
    </p:spTree>
    <p:extLst>
      <p:ext uri="{BB962C8B-B14F-4D97-AF65-F5344CB8AC3E}">
        <p14:creationId xmlns:p14="http://schemas.microsoft.com/office/powerpoint/2010/main" val="40062966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4ED61-EE0C-4F5C-93D3-E85C37658ABA}"/>
              </a:ext>
            </a:extLst>
          </p:cNvPr>
          <p:cNvSpPr>
            <a:spLocks noGrp="1"/>
          </p:cNvSpPr>
          <p:nvPr>
            <p:ph type="title"/>
          </p:nvPr>
        </p:nvSpPr>
        <p:spPr>
          <a:xfrm>
            <a:off x="2119826" y="0"/>
            <a:ext cx="5589269" cy="872197"/>
          </a:xfrm>
        </p:spPr>
        <p:txBody>
          <a:bodyPr/>
          <a:lstStyle/>
          <a:p>
            <a:r>
              <a:rPr lang="en-US" dirty="0"/>
              <a:t>IEEE 802.1</a:t>
            </a:r>
          </a:p>
        </p:txBody>
      </p:sp>
      <p:sp>
        <p:nvSpPr>
          <p:cNvPr id="3" name="Text Placeholder 2">
            <a:extLst>
              <a:ext uri="{FF2B5EF4-FFF2-40B4-BE49-F238E27FC236}">
                <a16:creationId xmlns:a16="http://schemas.microsoft.com/office/drawing/2014/main" id="{52696E48-6BF1-41CF-B655-22D25D74D936}"/>
              </a:ext>
            </a:extLst>
          </p:cNvPr>
          <p:cNvSpPr>
            <a:spLocks noGrp="1"/>
          </p:cNvSpPr>
          <p:nvPr>
            <p:ph type="body" idx="1"/>
          </p:nvPr>
        </p:nvSpPr>
        <p:spPr>
          <a:xfrm>
            <a:off x="108144" y="986045"/>
            <a:ext cx="8937382" cy="4351338"/>
          </a:xfrm>
        </p:spPr>
        <p:txBody>
          <a:bodyPr>
            <a:noAutofit/>
          </a:bodyPr>
          <a:lstStyle/>
          <a:p>
            <a:r>
              <a:rPr lang="pt-BR" sz="2400" dirty="0"/>
              <a:t>O IEEE 802.1 é um padrão que especifica a relação entre os padrões IEEE e sua interação com os modelos OSI, assim como as questões de interconectividade e administração de redes.</a:t>
            </a:r>
          </a:p>
          <a:p>
            <a:endParaRPr lang="pt-BR" sz="2400" dirty="0"/>
          </a:p>
          <a:p>
            <a:r>
              <a:rPr lang="pt-BR" sz="2400" dirty="0"/>
              <a:t>As camadas definidas no modelo OSI são genericamente respeitadas, com várias omissões. As camadas 1 e 2 são geralmente implementadas em conjunto, dando origem às interfaces de rede. Apesar deste tipo de implementação, a distinção entre as camadas 1 e 2 também é, geralmente, bastante clara na prática.</a:t>
            </a:r>
          </a:p>
          <a:p>
            <a:endParaRPr lang="pt-BR" sz="2400" dirty="0"/>
          </a:p>
        </p:txBody>
      </p:sp>
      <p:sp>
        <p:nvSpPr>
          <p:cNvPr id="4" name="Slide Number Placeholder 3">
            <a:extLst>
              <a:ext uri="{FF2B5EF4-FFF2-40B4-BE49-F238E27FC236}">
                <a16:creationId xmlns:a16="http://schemas.microsoft.com/office/drawing/2014/main" id="{F0C2639D-4541-4E51-A86C-76AC9F7DC46D}"/>
              </a:ext>
            </a:extLst>
          </p:cNvPr>
          <p:cNvSpPr>
            <a:spLocks noGrp="1"/>
          </p:cNvSpPr>
          <p:nvPr>
            <p:ph type="sldNum" idx="12"/>
          </p:nvPr>
        </p:nvSpPr>
        <p:spPr/>
        <p:txBody>
          <a:bodyPr/>
          <a:lstStyle/>
          <a:p>
            <a:fld id="{00000000-1234-1234-1234-123412341234}" type="slidenum">
              <a:rPr lang="pt-BR" smtClean="0"/>
              <a:pPr/>
              <a:t>55</a:t>
            </a:fld>
            <a:endParaRPr lang="pt-BR"/>
          </a:p>
        </p:txBody>
      </p:sp>
    </p:spTree>
    <p:extLst>
      <p:ext uri="{BB962C8B-B14F-4D97-AF65-F5344CB8AC3E}">
        <p14:creationId xmlns:p14="http://schemas.microsoft.com/office/powerpoint/2010/main" val="1942398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4ED61-EE0C-4F5C-93D3-E85C37658ABA}"/>
              </a:ext>
            </a:extLst>
          </p:cNvPr>
          <p:cNvSpPr>
            <a:spLocks noGrp="1"/>
          </p:cNvSpPr>
          <p:nvPr>
            <p:ph type="title"/>
          </p:nvPr>
        </p:nvSpPr>
        <p:spPr>
          <a:xfrm>
            <a:off x="2119826" y="0"/>
            <a:ext cx="5589269" cy="872197"/>
          </a:xfrm>
        </p:spPr>
        <p:txBody>
          <a:bodyPr/>
          <a:lstStyle/>
          <a:p>
            <a:r>
              <a:rPr lang="en-US" dirty="0"/>
              <a:t>IEEE 802.1</a:t>
            </a:r>
          </a:p>
        </p:txBody>
      </p:sp>
      <p:sp>
        <p:nvSpPr>
          <p:cNvPr id="3" name="Text Placeholder 2">
            <a:extLst>
              <a:ext uri="{FF2B5EF4-FFF2-40B4-BE49-F238E27FC236}">
                <a16:creationId xmlns:a16="http://schemas.microsoft.com/office/drawing/2014/main" id="{52696E48-6BF1-41CF-B655-22D25D74D936}"/>
              </a:ext>
            </a:extLst>
          </p:cNvPr>
          <p:cNvSpPr>
            <a:spLocks noGrp="1"/>
          </p:cNvSpPr>
          <p:nvPr>
            <p:ph type="body" idx="1"/>
          </p:nvPr>
        </p:nvSpPr>
        <p:spPr>
          <a:xfrm>
            <a:off x="108144" y="986045"/>
            <a:ext cx="8599757" cy="4351338"/>
          </a:xfrm>
        </p:spPr>
        <p:txBody>
          <a:bodyPr>
            <a:noAutofit/>
          </a:bodyPr>
          <a:lstStyle/>
          <a:p>
            <a:endParaRPr lang="pt-BR" sz="2400" dirty="0"/>
          </a:p>
          <a:p>
            <a:r>
              <a:rPr lang="pt-BR" sz="2400" dirty="0"/>
              <a:t>A camada de rede está presente em todas as arquiteturas, contudo, nem sempre com as características apontadas no modelo OSI. </a:t>
            </a:r>
          </a:p>
          <a:p>
            <a:endParaRPr lang="pt-BR" sz="2400" dirty="0"/>
          </a:p>
          <a:p>
            <a:r>
              <a:rPr lang="pt-BR" sz="2400" dirty="0"/>
              <a:t>Por exemplo, o suporte ao encaminhamento entre tecnologias de ligação lógica e física de diferentes tipos nem sempre é suportado.</a:t>
            </a:r>
            <a:endParaRPr lang="en-US" sz="2400" dirty="0"/>
          </a:p>
        </p:txBody>
      </p:sp>
      <p:sp>
        <p:nvSpPr>
          <p:cNvPr id="4" name="Slide Number Placeholder 3">
            <a:extLst>
              <a:ext uri="{FF2B5EF4-FFF2-40B4-BE49-F238E27FC236}">
                <a16:creationId xmlns:a16="http://schemas.microsoft.com/office/drawing/2014/main" id="{F0C2639D-4541-4E51-A86C-76AC9F7DC46D}"/>
              </a:ext>
            </a:extLst>
          </p:cNvPr>
          <p:cNvSpPr>
            <a:spLocks noGrp="1"/>
          </p:cNvSpPr>
          <p:nvPr>
            <p:ph type="sldNum" idx="12"/>
          </p:nvPr>
        </p:nvSpPr>
        <p:spPr/>
        <p:txBody>
          <a:bodyPr/>
          <a:lstStyle/>
          <a:p>
            <a:fld id="{00000000-1234-1234-1234-123412341234}" type="slidenum">
              <a:rPr lang="pt-BR" smtClean="0"/>
              <a:pPr/>
              <a:t>56</a:t>
            </a:fld>
            <a:endParaRPr lang="pt-BR"/>
          </a:p>
        </p:txBody>
      </p:sp>
    </p:spTree>
    <p:extLst>
      <p:ext uri="{BB962C8B-B14F-4D97-AF65-F5344CB8AC3E}">
        <p14:creationId xmlns:p14="http://schemas.microsoft.com/office/powerpoint/2010/main" val="17015247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A07F2-A5F9-437B-B691-F10F2C634C52}"/>
              </a:ext>
            </a:extLst>
          </p:cNvPr>
          <p:cNvSpPr>
            <a:spLocks noGrp="1"/>
          </p:cNvSpPr>
          <p:nvPr>
            <p:ph type="title"/>
          </p:nvPr>
        </p:nvSpPr>
        <p:spPr>
          <a:xfrm>
            <a:off x="2147961" y="-252412"/>
            <a:ext cx="6996039" cy="1040204"/>
          </a:xfrm>
        </p:spPr>
        <p:txBody>
          <a:bodyPr>
            <a:normAutofit/>
          </a:bodyPr>
          <a:lstStyle/>
          <a:p>
            <a:r>
              <a:rPr lang="en-US" sz="2000" b="1" i="0" dirty="0">
                <a:solidFill>
                  <a:srgbClr val="333333"/>
                </a:solidFill>
                <a:effectLst/>
                <a:latin typeface="opensans"/>
              </a:rPr>
              <a:t>Ethernet - </a:t>
            </a:r>
            <a:r>
              <a:rPr lang="en-US" sz="2000" b="1" i="0" dirty="0">
                <a:solidFill>
                  <a:schemeClr val="tx1"/>
                </a:solidFill>
                <a:effectLst/>
                <a:latin typeface="opensans"/>
              </a:rPr>
              <a:t>C</a:t>
            </a:r>
            <a:r>
              <a:rPr lang="pt-BR" sz="2000" b="0" i="0" dirty="0" err="1">
                <a:solidFill>
                  <a:schemeClr val="tx1"/>
                </a:solidFill>
                <a:effectLst/>
                <a:latin typeface="opensans"/>
              </a:rPr>
              <a:t>abos</a:t>
            </a:r>
            <a:r>
              <a:rPr lang="pt-BR" sz="2000" b="0" i="0" dirty="0">
                <a:solidFill>
                  <a:schemeClr val="tx1"/>
                </a:solidFill>
                <a:effectLst/>
                <a:latin typeface="opensans"/>
              </a:rPr>
              <a:t> de rede e conexões Ethernet foram definidos a partir de padrões lançados em 1983 pela IEEE</a:t>
            </a:r>
            <a:endParaRPr lang="en-US" sz="2000" dirty="0">
              <a:solidFill>
                <a:schemeClr val="tx1"/>
              </a:solidFill>
            </a:endParaRPr>
          </a:p>
        </p:txBody>
      </p:sp>
      <p:pic>
        <p:nvPicPr>
          <p:cNvPr id="5" name="Picture 4">
            <a:extLst>
              <a:ext uri="{FF2B5EF4-FFF2-40B4-BE49-F238E27FC236}">
                <a16:creationId xmlns:a16="http://schemas.microsoft.com/office/drawing/2014/main" id="{D887EFFD-DF01-4B08-BE69-0A9C2032DF86}"/>
              </a:ext>
            </a:extLst>
          </p:cNvPr>
          <p:cNvPicPr>
            <a:picLocks noChangeAspect="1"/>
          </p:cNvPicPr>
          <p:nvPr/>
        </p:nvPicPr>
        <p:blipFill>
          <a:blip r:embed="rId2"/>
          <a:stretch>
            <a:fillRect/>
          </a:stretch>
        </p:blipFill>
        <p:spPr>
          <a:xfrm>
            <a:off x="0" y="854927"/>
            <a:ext cx="9144000" cy="5148146"/>
          </a:xfrm>
          <a:prstGeom prst="rect">
            <a:avLst/>
          </a:prstGeom>
        </p:spPr>
      </p:pic>
      <p:sp>
        <p:nvSpPr>
          <p:cNvPr id="3" name="Text Placeholder 2">
            <a:extLst>
              <a:ext uri="{FF2B5EF4-FFF2-40B4-BE49-F238E27FC236}">
                <a16:creationId xmlns:a16="http://schemas.microsoft.com/office/drawing/2014/main" id="{F18FEEA8-4510-4C7E-A13C-8CAF4DE8EC56}"/>
              </a:ext>
            </a:extLst>
          </p:cNvPr>
          <p:cNvSpPr>
            <a:spLocks noGrp="1"/>
          </p:cNvSpPr>
          <p:nvPr>
            <p:ph type="body" idx="1"/>
          </p:nvPr>
        </p:nvSpPr>
        <p:spPr>
          <a:xfrm>
            <a:off x="628650" y="1825625"/>
            <a:ext cx="7886700" cy="3477895"/>
          </a:xfrm>
        </p:spPr>
        <p:txBody>
          <a:bodyPr/>
          <a:lstStyle/>
          <a:p>
            <a:endParaRPr lang="en-US" dirty="0"/>
          </a:p>
        </p:txBody>
      </p:sp>
      <p:sp>
        <p:nvSpPr>
          <p:cNvPr id="4" name="Slide Number Placeholder 3">
            <a:extLst>
              <a:ext uri="{FF2B5EF4-FFF2-40B4-BE49-F238E27FC236}">
                <a16:creationId xmlns:a16="http://schemas.microsoft.com/office/drawing/2014/main" id="{F1E957BF-1927-477A-9D69-D88AB1EF9FE0}"/>
              </a:ext>
            </a:extLst>
          </p:cNvPr>
          <p:cNvSpPr>
            <a:spLocks noGrp="1"/>
          </p:cNvSpPr>
          <p:nvPr>
            <p:ph type="sldNum" idx="12"/>
          </p:nvPr>
        </p:nvSpPr>
        <p:spPr/>
        <p:txBody>
          <a:bodyPr/>
          <a:lstStyle/>
          <a:p>
            <a:fld id="{00000000-1234-1234-1234-123412341234}" type="slidenum">
              <a:rPr lang="pt-BR" smtClean="0"/>
              <a:pPr/>
              <a:t>57</a:t>
            </a:fld>
            <a:endParaRPr lang="pt-BR"/>
          </a:p>
        </p:txBody>
      </p:sp>
    </p:spTree>
    <p:extLst>
      <p:ext uri="{BB962C8B-B14F-4D97-AF65-F5344CB8AC3E}">
        <p14:creationId xmlns:p14="http://schemas.microsoft.com/office/powerpoint/2010/main" val="22724778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3" name="TextBox 2">
            <a:extLst>
              <a:ext uri="{FF2B5EF4-FFF2-40B4-BE49-F238E27FC236}">
                <a16:creationId xmlns:a16="http://schemas.microsoft.com/office/drawing/2014/main" id="{3A4C4659-1F05-4670-94FC-95A399CB50F5}"/>
              </a:ext>
            </a:extLst>
          </p:cNvPr>
          <p:cNvSpPr txBox="1"/>
          <p:nvPr/>
        </p:nvSpPr>
        <p:spPr>
          <a:xfrm>
            <a:off x="2743200" y="281354"/>
            <a:ext cx="3657600" cy="523220"/>
          </a:xfrm>
          <a:prstGeom prst="rect">
            <a:avLst/>
          </a:prstGeom>
          <a:noFill/>
        </p:spPr>
        <p:txBody>
          <a:bodyPr wrap="square" rtlCol="0">
            <a:spAutoFit/>
          </a:bodyPr>
          <a:lstStyle/>
          <a:p>
            <a:r>
              <a:rPr lang="en-US" sz="2800" dirty="0"/>
              <a:t>ETHERNET</a:t>
            </a:r>
          </a:p>
        </p:txBody>
      </p:sp>
      <p:sp>
        <p:nvSpPr>
          <p:cNvPr id="5" name="TextBox 4">
            <a:extLst>
              <a:ext uri="{FF2B5EF4-FFF2-40B4-BE49-F238E27FC236}">
                <a16:creationId xmlns:a16="http://schemas.microsoft.com/office/drawing/2014/main" id="{A75E9523-C173-4C2A-A6A7-F56F1FE71059}"/>
              </a:ext>
            </a:extLst>
          </p:cNvPr>
          <p:cNvSpPr txBox="1"/>
          <p:nvPr/>
        </p:nvSpPr>
        <p:spPr>
          <a:xfrm>
            <a:off x="232116" y="1337373"/>
            <a:ext cx="8292905" cy="4093428"/>
          </a:xfrm>
          <a:prstGeom prst="rect">
            <a:avLst/>
          </a:prstGeom>
          <a:noFill/>
        </p:spPr>
        <p:txBody>
          <a:bodyPr wrap="square">
            <a:spAutoFit/>
          </a:bodyPr>
          <a:lstStyle/>
          <a:p>
            <a:r>
              <a:rPr lang="pt-BR" sz="2000" dirty="0"/>
              <a:t>Com a evolução das primeiras redes de computador criadas nos Estados Unidos nos anos 1980, a tecnologia de comunicação entre dispositivos eletrônicos foi amadurecendo, e, em 1983, a IEEE criou as primeiras normas técnicas para conexões via Ethernet. </a:t>
            </a:r>
          </a:p>
          <a:p>
            <a:endParaRPr lang="pt-BR" sz="2000" dirty="0"/>
          </a:p>
          <a:p>
            <a:r>
              <a:rPr lang="pt-BR" sz="2000" dirty="0"/>
              <a:t>A tecnologia levaria esse nome em referência a uma antiga hipótese do século 19, que apontava a circulação de ondas eletromagnéticas pelo universo por meio da substância chamada éter.</a:t>
            </a:r>
          </a:p>
          <a:p>
            <a:endParaRPr lang="pt-BR" sz="2000" dirty="0"/>
          </a:p>
          <a:p>
            <a:r>
              <a:rPr lang="pt-BR" sz="2000" dirty="0"/>
              <a:t> Conhecidas como IEEE 802.3, essas normas permitiram pela primeira vez o compartilhamento de arquivos dentro do âmbito de uma mesma rede, e são a base na qual as conexões via cabo que usamos até hoje foram criadas.</a:t>
            </a:r>
            <a:endParaRPr lang="en-US" sz="2000" dirty="0"/>
          </a:p>
        </p:txBody>
      </p:sp>
    </p:spTree>
    <p:extLst>
      <p:ext uri="{BB962C8B-B14F-4D97-AF65-F5344CB8AC3E}">
        <p14:creationId xmlns:p14="http://schemas.microsoft.com/office/powerpoint/2010/main" val="24064825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3B624-2D09-42E3-B541-B6B2A158E7E3}"/>
              </a:ext>
            </a:extLst>
          </p:cNvPr>
          <p:cNvSpPr>
            <a:spLocks noGrp="1"/>
          </p:cNvSpPr>
          <p:nvPr>
            <p:ph type="title"/>
          </p:nvPr>
        </p:nvSpPr>
        <p:spPr>
          <a:xfrm>
            <a:off x="2373044" y="146440"/>
            <a:ext cx="6142306" cy="711690"/>
          </a:xfrm>
        </p:spPr>
        <p:txBody>
          <a:bodyPr/>
          <a:lstStyle/>
          <a:p>
            <a:r>
              <a:rPr lang="en-US" dirty="0"/>
              <a:t>Fast Ethernet</a:t>
            </a:r>
          </a:p>
        </p:txBody>
      </p:sp>
      <p:sp>
        <p:nvSpPr>
          <p:cNvPr id="3" name="Text Placeholder 2">
            <a:extLst>
              <a:ext uri="{FF2B5EF4-FFF2-40B4-BE49-F238E27FC236}">
                <a16:creationId xmlns:a16="http://schemas.microsoft.com/office/drawing/2014/main" id="{77E79510-1098-44D8-BF69-278484A6472F}"/>
              </a:ext>
            </a:extLst>
          </p:cNvPr>
          <p:cNvSpPr>
            <a:spLocks noGrp="1"/>
          </p:cNvSpPr>
          <p:nvPr>
            <p:ph type="body" idx="1"/>
          </p:nvPr>
        </p:nvSpPr>
        <p:spPr>
          <a:xfrm>
            <a:off x="291026" y="1253331"/>
            <a:ext cx="7886700" cy="4351338"/>
          </a:xfrm>
        </p:spPr>
        <p:txBody>
          <a:bodyPr>
            <a:normAutofit/>
          </a:bodyPr>
          <a:lstStyle/>
          <a:p>
            <a:r>
              <a:rPr lang="pt-BR" sz="2000" dirty="0"/>
              <a:t>Com a passagem do tempo e o avanço natural da tecnologia como um todo, a IEEE desenvolveu versões complementares do padrão de rede Ethernet que ofereceram algumas melhorias, sobretudo relacionadas às velocidades de comunicação suportadas a cada nova geração. </a:t>
            </a:r>
          </a:p>
          <a:p>
            <a:endParaRPr lang="pt-BR" sz="2000" dirty="0"/>
          </a:p>
          <a:p>
            <a:r>
              <a:rPr lang="pt-BR" sz="2000" dirty="0"/>
              <a:t>Tecnologias como o Fast Ethernet (802.3u, capaz de atingir 100 Mb/s) e Gigabit Ethernet (802.3z, para a velocidades de até 1 Gb/s, e 802.3ae, para as versões de 10 Gb/s) são exemplos do constante amadurecimento dos padrões.</a:t>
            </a:r>
            <a:endParaRPr lang="en-US" sz="2000" dirty="0"/>
          </a:p>
        </p:txBody>
      </p:sp>
      <p:sp>
        <p:nvSpPr>
          <p:cNvPr id="4" name="Slide Number Placeholder 3">
            <a:extLst>
              <a:ext uri="{FF2B5EF4-FFF2-40B4-BE49-F238E27FC236}">
                <a16:creationId xmlns:a16="http://schemas.microsoft.com/office/drawing/2014/main" id="{BBB67A80-1BD7-43CB-941F-4C12E795A1D0}"/>
              </a:ext>
            </a:extLst>
          </p:cNvPr>
          <p:cNvSpPr>
            <a:spLocks noGrp="1"/>
          </p:cNvSpPr>
          <p:nvPr>
            <p:ph type="sldNum" idx="12"/>
          </p:nvPr>
        </p:nvSpPr>
        <p:spPr/>
        <p:txBody>
          <a:bodyPr/>
          <a:lstStyle/>
          <a:p>
            <a:fld id="{00000000-1234-1234-1234-123412341234}" type="slidenum">
              <a:rPr lang="pt-BR" smtClean="0"/>
              <a:pPr/>
              <a:t>59</a:t>
            </a:fld>
            <a:endParaRPr lang="pt-BR"/>
          </a:p>
        </p:txBody>
      </p:sp>
    </p:spTree>
    <p:extLst>
      <p:ext uri="{BB962C8B-B14F-4D97-AF65-F5344CB8AC3E}">
        <p14:creationId xmlns:p14="http://schemas.microsoft.com/office/powerpoint/2010/main" val="21606494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Google Shape;27;p1"/>
          <p:cNvSpPr txBox="1">
            <a:spLocks noGrp="1"/>
          </p:cNvSpPr>
          <p:nvPr>
            <p:ph type="ctrTitle"/>
          </p:nvPr>
        </p:nvSpPr>
        <p:spPr>
          <a:xfrm>
            <a:off x="76200" y="298798"/>
            <a:ext cx="8991600" cy="5695602"/>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3200"/>
              <a:buFont typeface="Arial"/>
              <a:buNone/>
            </a:pPr>
            <a:r>
              <a:rPr lang="en-US" sz="2000" dirty="0"/>
              <a:t>Tech Week</a:t>
            </a:r>
            <a:br>
              <a:rPr lang="en-US" sz="2000" dirty="0"/>
            </a:br>
            <a:br>
              <a:rPr lang="en-US" sz="2000" dirty="0"/>
            </a:br>
            <a:br>
              <a:rPr lang="en-US" sz="2800" b="0" dirty="0"/>
            </a:br>
            <a:r>
              <a:rPr lang="en-US" sz="2800" b="0" dirty="0" err="1"/>
              <a:t>Atividades</a:t>
            </a:r>
            <a:br>
              <a:rPr lang="en-US" sz="2800" b="0" dirty="0"/>
            </a:br>
            <a:br>
              <a:rPr lang="en-US" sz="2800" b="0" dirty="0"/>
            </a:br>
            <a:r>
              <a:rPr lang="en-US" sz="2800" b="0" dirty="0"/>
              <a:t>Dias 29, 30 e 31 de Agosto de 2023</a:t>
            </a:r>
            <a:br>
              <a:rPr lang="en-US" sz="2800" b="0" dirty="0"/>
            </a:br>
            <a:endParaRPr sz="2800" b="0" dirty="0"/>
          </a:p>
        </p:txBody>
      </p:sp>
    </p:spTree>
    <p:extLst>
      <p:ext uri="{BB962C8B-B14F-4D97-AF65-F5344CB8AC3E}">
        <p14:creationId xmlns:p14="http://schemas.microsoft.com/office/powerpoint/2010/main" val="26651106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3B624-2D09-42E3-B541-B6B2A158E7E3}"/>
              </a:ext>
            </a:extLst>
          </p:cNvPr>
          <p:cNvSpPr>
            <a:spLocks noGrp="1"/>
          </p:cNvSpPr>
          <p:nvPr>
            <p:ph type="title"/>
          </p:nvPr>
        </p:nvSpPr>
        <p:spPr>
          <a:xfrm>
            <a:off x="2373044" y="146440"/>
            <a:ext cx="6142306" cy="711690"/>
          </a:xfrm>
        </p:spPr>
        <p:txBody>
          <a:bodyPr/>
          <a:lstStyle/>
          <a:p>
            <a:r>
              <a:rPr lang="en-US" dirty="0"/>
              <a:t>Gigabit  Ethernet</a:t>
            </a:r>
          </a:p>
        </p:txBody>
      </p:sp>
      <p:sp>
        <p:nvSpPr>
          <p:cNvPr id="4" name="Slide Number Placeholder 3">
            <a:extLst>
              <a:ext uri="{FF2B5EF4-FFF2-40B4-BE49-F238E27FC236}">
                <a16:creationId xmlns:a16="http://schemas.microsoft.com/office/drawing/2014/main" id="{BBB67A80-1BD7-43CB-941F-4C12E795A1D0}"/>
              </a:ext>
            </a:extLst>
          </p:cNvPr>
          <p:cNvSpPr>
            <a:spLocks noGrp="1"/>
          </p:cNvSpPr>
          <p:nvPr>
            <p:ph type="sldNum" idx="12"/>
          </p:nvPr>
        </p:nvSpPr>
        <p:spPr/>
        <p:txBody>
          <a:bodyPr/>
          <a:lstStyle/>
          <a:p>
            <a:fld id="{00000000-1234-1234-1234-123412341234}" type="slidenum">
              <a:rPr lang="pt-BR" smtClean="0"/>
              <a:pPr/>
              <a:t>60</a:t>
            </a:fld>
            <a:endParaRPr lang="pt-BR"/>
          </a:p>
        </p:txBody>
      </p:sp>
      <p:sp>
        <p:nvSpPr>
          <p:cNvPr id="6" name="Text Placeholder 5">
            <a:extLst>
              <a:ext uri="{FF2B5EF4-FFF2-40B4-BE49-F238E27FC236}">
                <a16:creationId xmlns:a16="http://schemas.microsoft.com/office/drawing/2014/main" id="{B9957D6E-BCA1-4801-A015-DEA2265F46F4}"/>
              </a:ext>
            </a:extLst>
          </p:cNvPr>
          <p:cNvSpPr>
            <a:spLocks noGrp="1"/>
          </p:cNvSpPr>
          <p:nvPr>
            <p:ph type="body" idx="1"/>
          </p:nvPr>
        </p:nvSpPr>
        <p:spPr>
          <a:xfrm>
            <a:off x="234754" y="923600"/>
            <a:ext cx="8909246" cy="4351338"/>
          </a:xfrm>
        </p:spPr>
        <p:txBody>
          <a:bodyPr/>
          <a:lstStyle/>
          <a:p>
            <a:r>
              <a:rPr lang="pt-BR" dirty="0"/>
              <a:t>Fast Ethernet e Gigabit Ethernet: entenda as diferenças entre padrões</a:t>
            </a:r>
            <a:endParaRPr lang="en-US" dirty="0"/>
          </a:p>
        </p:txBody>
      </p:sp>
      <p:sp>
        <p:nvSpPr>
          <p:cNvPr id="8" name="TextBox 7">
            <a:extLst>
              <a:ext uri="{FF2B5EF4-FFF2-40B4-BE49-F238E27FC236}">
                <a16:creationId xmlns:a16="http://schemas.microsoft.com/office/drawing/2014/main" id="{A1FC7519-B904-40AB-9BB3-1E9403E86AA5}"/>
              </a:ext>
            </a:extLst>
          </p:cNvPr>
          <p:cNvSpPr txBox="1"/>
          <p:nvPr/>
        </p:nvSpPr>
        <p:spPr>
          <a:xfrm>
            <a:off x="202222" y="1443841"/>
            <a:ext cx="8707024" cy="3108543"/>
          </a:xfrm>
          <a:prstGeom prst="rect">
            <a:avLst/>
          </a:prstGeom>
          <a:noFill/>
        </p:spPr>
        <p:txBody>
          <a:bodyPr wrap="square">
            <a:spAutoFit/>
          </a:bodyPr>
          <a:lstStyle/>
          <a:p>
            <a:r>
              <a:rPr lang="pt-BR" sz="2800" dirty="0"/>
              <a:t>Fast Ethernet e Gigabit Ethernet são dois padrões de cabos de rede disponíveis no mercado. O primeiro é mais antigo, e o usuário pode encontrar dispositivos com suporte à tecnologia com mais facilidade. Já o segundo, por ser mais recente, pode dificultar um pouco a busca. Em contrapartida, o padrão atinge velocidades até 10 vezes mais altas que o anterior.</a:t>
            </a:r>
            <a:endParaRPr lang="en-US" sz="2800" dirty="0"/>
          </a:p>
        </p:txBody>
      </p:sp>
    </p:spTree>
    <p:extLst>
      <p:ext uri="{BB962C8B-B14F-4D97-AF65-F5344CB8AC3E}">
        <p14:creationId xmlns:p14="http://schemas.microsoft.com/office/powerpoint/2010/main" val="29292349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119B9-1F88-44DE-A72B-CED23FD9BB15}"/>
              </a:ext>
            </a:extLst>
          </p:cNvPr>
          <p:cNvSpPr>
            <a:spLocks noGrp="1"/>
          </p:cNvSpPr>
          <p:nvPr>
            <p:ph type="title"/>
          </p:nvPr>
        </p:nvSpPr>
        <p:spPr>
          <a:xfrm>
            <a:off x="2147962" y="18256"/>
            <a:ext cx="6799090" cy="662782"/>
          </a:xfrm>
        </p:spPr>
        <p:txBody>
          <a:bodyPr/>
          <a:lstStyle/>
          <a:p>
            <a:r>
              <a:rPr lang="pt-BR" dirty="0"/>
              <a:t>Cabo RJ-45 tem diferentes tipos e velocidades</a:t>
            </a:r>
            <a:endParaRPr lang="en-US" dirty="0"/>
          </a:p>
        </p:txBody>
      </p:sp>
      <p:pic>
        <p:nvPicPr>
          <p:cNvPr id="5" name="Picture 4">
            <a:extLst>
              <a:ext uri="{FF2B5EF4-FFF2-40B4-BE49-F238E27FC236}">
                <a16:creationId xmlns:a16="http://schemas.microsoft.com/office/drawing/2014/main" id="{1FB64E52-1C9A-4614-85F9-462BF02371A5}"/>
              </a:ext>
            </a:extLst>
          </p:cNvPr>
          <p:cNvPicPr>
            <a:picLocks noChangeAspect="1"/>
          </p:cNvPicPr>
          <p:nvPr/>
        </p:nvPicPr>
        <p:blipFill>
          <a:blip r:embed="rId2"/>
          <a:stretch>
            <a:fillRect/>
          </a:stretch>
        </p:blipFill>
        <p:spPr>
          <a:xfrm>
            <a:off x="0" y="0"/>
            <a:ext cx="9144000" cy="5275385"/>
          </a:xfrm>
          <a:prstGeom prst="rect">
            <a:avLst/>
          </a:prstGeom>
        </p:spPr>
      </p:pic>
      <p:sp>
        <p:nvSpPr>
          <p:cNvPr id="3" name="Text Placeholder 2">
            <a:extLst>
              <a:ext uri="{FF2B5EF4-FFF2-40B4-BE49-F238E27FC236}">
                <a16:creationId xmlns:a16="http://schemas.microsoft.com/office/drawing/2014/main" id="{981B1CA9-C78C-47DD-BD7A-6570DC469858}"/>
              </a:ext>
            </a:extLst>
          </p:cNvPr>
          <p:cNvSpPr>
            <a:spLocks noGrp="1"/>
          </p:cNvSpPr>
          <p:nvPr>
            <p:ph type="body" idx="1"/>
          </p:nvPr>
        </p:nvSpPr>
        <p:spPr>
          <a:xfrm>
            <a:off x="0" y="5398818"/>
            <a:ext cx="9242474" cy="509613"/>
          </a:xfrm>
        </p:spPr>
        <p:txBody>
          <a:bodyPr/>
          <a:lstStyle/>
          <a:p>
            <a:r>
              <a:rPr lang="pt-BR" dirty="0"/>
              <a:t>Portas Ethernet em roteadores e computadores podem ser Fast Ethernet ou Gigabit Ethernet</a:t>
            </a:r>
            <a:endParaRPr lang="en-US" dirty="0"/>
          </a:p>
        </p:txBody>
      </p:sp>
      <p:sp>
        <p:nvSpPr>
          <p:cNvPr id="4" name="Slide Number Placeholder 3">
            <a:extLst>
              <a:ext uri="{FF2B5EF4-FFF2-40B4-BE49-F238E27FC236}">
                <a16:creationId xmlns:a16="http://schemas.microsoft.com/office/drawing/2014/main" id="{3821CB82-BDA5-4435-A606-FAE35A1AE495}"/>
              </a:ext>
            </a:extLst>
          </p:cNvPr>
          <p:cNvSpPr>
            <a:spLocks noGrp="1"/>
          </p:cNvSpPr>
          <p:nvPr>
            <p:ph type="sldNum" idx="12"/>
          </p:nvPr>
        </p:nvSpPr>
        <p:spPr/>
        <p:txBody>
          <a:bodyPr/>
          <a:lstStyle/>
          <a:p>
            <a:fld id="{00000000-1234-1234-1234-123412341234}" type="slidenum">
              <a:rPr lang="pt-BR" smtClean="0"/>
              <a:pPr/>
              <a:t>61</a:t>
            </a:fld>
            <a:endParaRPr lang="pt-BR"/>
          </a:p>
        </p:txBody>
      </p:sp>
    </p:spTree>
    <p:extLst>
      <p:ext uri="{BB962C8B-B14F-4D97-AF65-F5344CB8AC3E}">
        <p14:creationId xmlns:p14="http://schemas.microsoft.com/office/powerpoint/2010/main" val="42765941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3" name="TextBox 2">
            <a:extLst>
              <a:ext uri="{FF2B5EF4-FFF2-40B4-BE49-F238E27FC236}">
                <a16:creationId xmlns:a16="http://schemas.microsoft.com/office/drawing/2014/main" id="{3A4C4659-1F05-4670-94FC-95A399CB50F5}"/>
              </a:ext>
            </a:extLst>
          </p:cNvPr>
          <p:cNvSpPr txBox="1"/>
          <p:nvPr/>
        </p:nvSpPr>
        <p:spPr>
          <a:xfrm>
            <a:off x="2743200" y="281354"/>
            <a:ext cx="3657600" cy="523220"/>
          </a:xfrm>
          <a:prstGeom prst="rect">
            <a:avLst/>
          </a:prstGeom>
          <a:noFill/>
        </p:spPr>
        <p:txBody>
          <a:bodyPr wrap="square" rtlCol="0">
            <a:spAutoFit/>
          </a:bodyPr>
          <a:lstStyle/>
          <a:p>
            <a:r>
              <a:rPr lang="pt-BR" sz="2800" dirty="0"/>
              <a:t>Fast Ethernet</a:t>
            </a:r>
          </a:p>
        </p:txBody>
      </p:sp>
      <p:sp>
        <p:nvSpPr>
          <p:cNvPr id="6" name="TextBox 5">
            <a:extLst>
              <a:ext uri="{FF2B5EF4-FFF2-40B4-BE49-F238E27FC236}">
                <a16:creationId xmlns:a16="http://schemas.microsoft.com/office/drawing/2014/main" id="{0131B058-4E39-4EED-8FAE-59230668C381}"/>
              </a:ext>
            </a:extLst>
          </p:cNvPr>
          <p:cNvSpPr txBox="1"/>
          <p:nvPr/>
        </p:nvSpPr>
        <p:spPr>
          <a:xfrm>
            <a:off x="246185" y="1074509"/>
            <a:ext cx="8651630" cy="5016758"/>
          </a:xfrm>
          <a:prstGeom prst="rect">
            <a:avLst/>
          </a:prstGeom>
          <a:noFill/>
        </p:spPr>
        <p:txBody>
          <a:bodyPr wrap="square">
            <a:spAutoFit/>
          </a:bodyPr>
          <a:lstStyle/>
          <a:p>
            <a:r>
              <a:rPr lang="pt-BR" sz="2000" dirty="0">
                <a:solidFill>
                  <a:schemeClr val="tx1"/>
                </a:solidFill>
              </a:rPr>
              <a:t>Uma rede compatível com Fast Ethernet (também chamada de 10/100) transfere dados em taxas de até 100 Mb/s e é suportado por qualquer dispositivo de rede disponível no mercado, já que é o mais antigo dos padrões. A velocidade baixa pode provocar sensação de lentidão na transferência de arquivos e no uso de serviços mais pesados de Internet, como o streaming.</a:t>
            </a:r>
          </a:p>
          <a:p>
            <a:endParaRPr lang="pt-BR" sz="2000" dirty="0">
              <a:solidFill>
                <a:schemeClr val="tx1"/>
              </a:solidFill>
            </a:endParaRPr>
          </a:p>
          <a:p>
            <a:r>
              <a:rPr lang="pt-BR" sz="2000" dirty="0">
                <a:solidFill>
                  <a:schemeClr val="tx1"/>
                </a:solidFill>
              </a:rPr>
              <a:t>Mais simples, redes e dispositivos desse tipo custam menos, já que cabos, portas e aparelhos com suporte restrito à essa tecnologia também são mais baratos. Uma porta Gigabit Ethernet em um roteador custa, em média, quatro vezes mais que um conector Fast Ethernet.</a:t>
            </a:r>
          </a:p>
          <a:p>
            <a:endParaRPr lang="pt-BR" sz="2000" dirty="0">
              <a:solidFill>
                <a:schemeClr val="tx1"/>
              </a:solidFill>
            </a:endParaRPr>
          </a:p>
          <a:p>
            <a:r>
              <a:rPr lang="pt-BR" sz="2000" dirty="0">
                <a:solidFill>
                  <a:schemeClr val="tx1"/>
                </a:solidFill>
              </a:rPr>
              <a:t>Além dos preços, outra vantagem a favor do padrão Fast Ethernet é a relativa facilidade de instalação, já que o padrão normalmente não exige procedimentos de configuração mais elaborados, como é o caso das redes Gigabit.</a:t>
            </a:r>
            <a:endParaRPr lang="en-US" sz="2000" dirty="0">
              <a:solidFill>
                <a:schemeClr val="tx1"/>
              </a:solidFill>
            </a:endParaRPr>
          </a:p>
        </p:txBody>
      </p:sp>
    </p:spTree>
    <p:extLst>
      <p:ext uri="{BB962C8B-B14F-4D97-AF65-F5344CB8AC3E}">
        <p14:creationId xmlns:p14="http://schemas.microsoft.com/office/powerpoint/2010/main" val="37905229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DABB03-2916-42AB-B445-93CEAC911760}"/>
              </a:ext>
            </a:extLst>
          </p:cNvPr>
          <p:cNvPicPr>
            <a:picLocks noChangeAspect="1"/>
          </p:cNvPicPr>
          <p:nvPr/>
        </p:nvPicPr>
        <p:blipFill>
          <a:blip r:embed="rId2"/>
          <a:stretch>
            <a:fillRect/>
          </a:stretch>
        </p:blipFill>
        <p:spPr>
          <a:xfrm>
            <a:off x="0" y="1208049"/>
            <a:ext cx="9144000" cy="4441902"/>
          </a:xfrm>
          <a:prstGeom prst="rect">
            <a:avLst/>
          </a:prstGeom>
        </p:spPr>
      </p:pic>
      <p:sp>
        <p:nvSpPr>
          <p:cNvPr id="2" name="Title 1">
            <a:extLst>
              <a:ext uri="{FF2B5EF4-FFF2-40B4-BE49-F238E27FC236}">
                <a16:creationId xmlns:a16="http://schemas.microsoft.com/office/drawing/2014/main" id="{490C4B9A-C8E4-46A1-BC82-0752CBC9C707}"/>
              </a:ext>
            </a:extLst>
          </p:cNvPr>
          <p:cNvSpPr>
            <a:spLocks noGrp="1"/>
          </p:cNvSpPr>
          <p:nvPr>
            <p:ph type="title"/>
          </p:nvPr>
        </p:nvSpPr>
        <p:spPr>
          <a:xfrm>
            <a:off x="2194560" y="276249"/>
            <a:ext cx="6320790" cy="450800"/>
          </a:xfrm>
        </p:spPr>
        <p:txBody>
          <a:bodyPr/>
          <a:lstStyle/>
          <a:p>
            <a:r>
              <a:rPr lang="pt-BR" dirty="0"/>
              <a:t>Switch -  Fast Ethernet ainda são muito comuns</a:t>
            </a:r>
            <a:endParaRPr lang="en-US" dirty="0"/>
          </a:p>
        </p:txBody>
      </p:sp>
      <p:sp>
        <p:nvSpPr>
          <p:cNvPr id="4" name="Slide Number Placeholder 3">
            <a:extLst>
              <a:ext uri="{FF2B5EF4-FFF2-40B4-BE49-F238E27FC236}">
                <a16:creationId xmlns:a16="http://schemas.microsoft.com/office/drawing/2014/main" id="{EDE92CDF-4A4D-4954-B618-E7590013DD62}"/>
              </a:ext>
            </a:extLst>
          </p:cNvPr>
          <p:cNvSpPr>
            <a:spLocks noGrp="1"/>
          </p:cNvSpPr>
          <p:nvPr>
            <p:ph type="sldNum" idx="12"/>
          </p:nvPr>
        </p:nvSpPr>
        <p:spPr/>
        <p:txBody>
          <a:bodyPr/>
          <a:lstStyle/>
          <a:p>
            <a:fld id="{00000000-1234-1234-1234-123412341234}" type="slidenum">
              <a:rPr lang="pt-BR" smtClean="0"/>
              <a:pPr/>
              <a:t>63</a:t>
            </a:fld>
            <a:endParaRPr lang="pt-BR"/>
          </a:p>
        </p:txBody>
      </p:sp>
    </p:spTree>
    <p:extLst>
      <p:ext uri="{BB962C8B-B14F-4D97-AF65-F5344CB8AC3E}">
        <p14:creationId xmlns:p14="http://schemas.microsoft.com/office/powerpoint/2010/main" val="31400560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3" name="TextBox 2">
            <a:extLst>
              <a:ext uri="{FF2B5EF4-FFF2-40B4-BE49-F238E27FC236}">
                <a16:creationId xmlns:a16="http://schemas.microsoft.com/office/drawing/2014/main" id="{3A4C4659-1F05-4670-94FC-95A399CB50F5}"/>
              </a:ext>
            </a:extLst>
          </p:cNvPr>
          <p:cNvSpPr txBox="1"/>
          <p:nvPr/>
        </p:nvSpPr>
        <p:spPr>
          <a:xfrm>
            <a:off x="2588455" y="281354"/>
            <a:ext cx="3657600" cy="523220"/>
          </a:xfrm>
          <a:prstGeom prst="rect">
            <a:avLst/>
          </a:prstGeom>
          <a:noFill/>
        </p:spPr>
        <p:txBody>
          <a:bodyPr wrap="square" rtlCol="0">
            <a:spAutoFit/>
          </a:bodyPr>
          <a:lstStyle/>
          <a:p>
            <a:r>
              <a:rPr lang="pt-BR" sz="2800" dirty="0"/>
              <a:t>Gigabit Ethernet</a:t>
            </a:r>
          </a:p>
        </p:txBody>
      </p:sp>
      <p:sp>
        <p:nvSpPr>
          <p:cNvPr id="6" name="TextBox 5">
            <a:extLst>
              <a:ext uri="{FF2B5EF4-FFF2-40B4-BE49-F238E27FC236}">
                <a16:creationId xmlns:a16="http://schemas.microsoft.com/office/drawing/2014/main" id="{B51D5216-AE1B-43E8-BEA4-2513A9CF4A7E}"/>
              </a:ext>
            </a:extLst>
          </p:cNvPr>
          <p:cNvSpPr txBox="1"/>
          <p:nvPr/>
        </p:nvSpPr>
        <p:spPr>
          <a:xfrm>
            <a:off x="42205" y="1101124"/>
            <a:ext cx="8989254" cy="2031325"/>
          </a:xfrm>
          <a:prstGeom prst="rect">
            <a:avLst/>
          </a:prstGeom>
          <a:noFill/>
        </p:spPr>
        <p:txBody>
          <a:bodyPr wrap="square">
            <a:spAutoFit/>
          </a:bodyPr>
          <a:lstStyle/>
          <a:p>
            <a:r>
              <a:rPr lang="pt-BR" sz="1800" dirty="0"/>
              <a:t>Criado em 1999, o padrão Gigabit (também conhecido como 10/100/1000) ainda é o mais recente dos tipos de rede. Ele promete velocidades de até 1 Gb/s – daí o nome –, 10 vezes maiores que o Fast Ethernet. É importante, lembrar que os valores máximos atribuídos às redes são teóricos, já que na prática dificilmente serão reproduzidos em condições normais. Apesar disso, redes com boas instalações, equipamentos adequados e configuração correta podem registrar velocidades de aproximadamente 900 Mb/s.</a:t>
            </a:r>
            <a:endParaRPr lang="en-US" sz="1800" dirty="0"/>
          </a:p>
        </p:txBody>
      </p:sp>
      <p:sp>
        <p:nvSpPr>
          <p:cNvPr id="7" name="TextBox 6">
            <a:extLst>
              <a:ext uri="{FF2B5EF4-FFF2-40B4-BE49-F238E27FC236}">
                <a16:creationId xmlns:a16="http://schemas.microsoft.com/office/drawing/2014/main" id="{2949A6C2-6CCD-44C7-A020-F11A0B1641AD}"/>
              </a:ext>
            </a:extLst>
          </p:cNvPr>
          <p:cNvSpPr txBox="1"/>
          <p:nvPr/>
        </p:nvSpPr>
        <p:spPr>
          <a:xfrm>
            <a:off x="42204" y="3666895"/>
            <a:ext cx="8750102" cy="1200329"/>
          </a:xfrm>
          <a:prstGeom prst="rect">
            <a:avLst/>
          </a:prstGeom>
          <a:noFill/>
        </p:spPr>
        <p:txBody>
          <a:bodyPr wrap="square">
            <a:spAutoFit/>
          </a:bodyPr>
          <a:lstStyle/>
          <a:p>
            <a:r>
              <a:rPr lang="pt-BR" sz="1800" dirty="0"/>
              <a:t>O padrão apresenta também algumas desvantagens, principalmente com relação aos valores mais altos pagos pela tecnologia. As redes Gigabit exigem dispositivos compatíveis nas duas pontas e cabos de maior qualidade, além da configuração, que precisa de certa atenção.</a:t>
            </a:r>
            <a:endParaRPr lang="en-US" sz="1800" dirty="0"/>
          </a:p>
        </p:txBody>
      </p:sp>
    </p:spTree>
    <p:extLst>
      <p:ext uri="{BB962C8B-B14F-4D97-AF65-F5344CB8AC3E}">
        <p14:creationId xmlns:p14="http://schemas.microsoft.com/office/powerpoint/2010/main" val="3032515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3" name="TextBox 2">
            <a:extLst>
              <a:ext uri="{FF2B5EF4-FFF2-40B4-BE49-F238E27FC236}">
                <a16:creationId xmlns:a16="http://schemas.microsoft.com/office/drawing/2014/main" id="{3A4C4659-1F05-4670-94FC-95A399CB50F5}"/>
              </a:ext>
            </a:extLst>
          </p:cNvPr>
          <p:cNvSpPr txBox="1"/>
          <p:nvPr/>
        </p:nvSpPr>
        <p:spPr>
          <a:xfrm>
            <a:off x="2588454" y="281354"/>
            <a:ext cx="6288259" cy="523220"/>
          </a:xfrm>
          <a:prstGeom prst="rect">
            <a:avLst/>
          </a:prstGeom>
          <a:noFill/>
        </p:spPr>
        <p:txBody>
          <a:bodyPr wrap="square" rtlCol="0">
            <a:spAutoFit/>
          </a:bodyPr>
          <a:lstStyle/>
          <a:p>
            <a:r>
              <a:rPr lang="pt-BR" sz="2800" dirty="0"/>
              <a:t>Cabos para redes Gigabit Ethernet</a:t>
            </a:r>
          </a:p>
        </p:txBody>
      </p:sp>
      <p:pic>
        <p:nvPicPr>
          <p:cNvPr id="2" name="Picture 1">
            <a:extLst>
              <a:ext uri="{FF2B5EF4-FFF2-40B4-BE49-F238E27FC236}">
                <a16:creationId xmlns:a16="http://schemas.microsoft.com/office/drawing/2014/main" id="{052CF8E3-5C92-4F0A-86C3-B348ADD5E97A}"/>
              </a:ext>
            </a:extLst>
          </p:cNvPr>
          <p:cNvPicPr>
            <a:picLocks noChangeAspect="1"/>
          </p:cNvPicPr>
          <p:nvPr/>
        </p:nvPicPr>
        <p:blipFill>
          <a:blip r:embed="rId3"/>
          <a:stretch>
            <a:fillRect/>
          </a:stretch>
        </p:blipFill>
        <p:spPr>
          <a:xfrm>
            <a:off x="506436" y="984738"/>
            <a:ext cx="7835705" cy="3924887"/>
          </a:xfrm>
          <a:prstGeom prst="rect">
            <a:avLst/>
          </a:prstGeom>
        </p:spPr>
      </p:pic>
      <p:sp>
        <p:nvSpPr>
          <p:cNvPr id="7" name="TextBox 6">
            <a:extLst>
              <a:ext uri="{FF2B5EF4-FFF2-40B4-BE49-F238E27FC236}">
                <a16:creationId xmlns:a16="http://schemas.microsoft.com/office/drawing/2014/main" id="{3D4ED3D1-873E-4405-A918-2CDC1C5DC2B5}"/>
              </a:ext>
            </a:extLst>
          </p:cNvPr>
          <p:cNvSpPr txBox="1"/>
          <p:nvPr/>
        </p:nvSpPr>
        <p:spPr>
          <a:xfrm>
            <a:off x="801859" y="4488267"/>
            <a:ext cx="7835704" cy="1631216"/>
          </a:xfrm>
          <a:prstGeom prst="rect">
            <a:avLst/>
          </a:prstGeom>
          <a:noFill/>
        </p:spPr>
        <p:txBody>
          <a:bodyPr wrap="square">
            <a:spAutoFit/>
          </a:bodyPr>
          <a:lstStyle/>
          <a:p>
            <a:r>
              <a:rPr lang="pt-BR" sz="2000" dirty="0"/>
              <a:t>O padrão apresenta também algumas desvantagens, principalmente com relação aos valores mais altos pagos pela tecnologia. As redes Gigabit exigem dispositivos compatíveis nas duas pontas e cabos de maior qualidade, além da configuração, que precisa de certa atenção.</a:t>
            </a:r>
            <a:endParaRPr lang="en-US" sz="2000" dirty="0"/>
          </a:p>
        </p:txBody>
      </p:sp>
    </p:spTree>
    <p:extLst>
      <p:ext uri="{BB962C8B-B14F-4D97-AF65-F5344CB8AC3E}">
        <p14:creationId xmlns:p14="http://schemas.microsoft.com/office/powerpoint/2010/main" val="7260108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3" name="TextBox 2">
            <a:extLst>
              <a:ext uri="{FF2B5EF4-FFF2-40B4-BE49-F238E27FC236}">
                <a16:creationId xmlns:a16="http://schemas.microsoft.com/office/drawing/2014/main" id="{3A4C4659-1F05-4670-94FC-95A399CB50F5}"/>
              </a:ext>
            </a:extLst>
          </p:cNvPr>
          <p:cNvSpPr txBox="1"/>
          <p:nvPr/>
        </p:nvSpPr>
        <p:spPr>
          <a:xfrm>
            <a:off x="2588454" y="281354"/>
            <a:ext cx="6288259" cy="523220"/>
          </a:xfrm>
          <a:prstGeom prst="rect">
            <a:avLst/>
          </a:prstGeom>
          <a:noFill/>
        </p:spPr>
        <p:txBody>
          <a:bodyPr wrap="square" rtlCol="0">
            <a:spAutoFit/>
          </a:bodyPr>
          <a:lstStyle/>
          <a:p>
            <a:r>
              <a:rPr lang="pt-BR" sz="2800" dirty="0"/>
              <a:t>Cabos para redes Gigabit Ethernet</a:t>
            </a:r>
          </a:p>
        </p:txBody>
      </p:sp>
      <p:sp>
        <p:nvSpPr>
          <p:cNvPr id="6" name="TextBox 5">
            <a:extLst>
              <a:ext uri="{FF2B5EF4-FFF2-40B4-BE49-F238E27FC236}">
                <a16:creationId xmlns:a16="http://schemas.microsoft.com/office/drawing/2014/main" id="{2F2EAE80-C5AA-4F58-974A-27A3F4DC0CFB}"/>
              </a:ext>
            </a:extLst>
          </p:cNvPr>
          <p:cNvSpPr txBox="1"/>
          <p:nvPr/>
        </p:nvSpPr>
        <p:spPr>
          <a:xfrm>
            <a:off x="189914" y="1298865"/>
            <a:ext cx="8166294" cy="4524315"/>
          </a:xfrm>
          <a:prstGeom prst="rect">
            <a:avLst/>
          </a:prstGeom>
          <a:noFill/>
        </p:spPr>
        <p:txBody>
          <a:bodyPr wrap="square">
            <a:spAutoFit/>
          </a:bodyPr>
          <a:lstStyle/>
          <a:p>
            <a:r>
              <a:rPr lang="pt-BR" sz="2400" dirty="0"/>
              <a:t>Isso depende muito do tipo de conexão que você tem na sua rede. Se o seu serviço de Internet é via fibra ótica, com velocidades maiores que 100 Mb/s – algo ainda raro no Brasil –, uma rede com dispositivos Fast Ethernet pode provocar gargalos e comprometer o uso da Internet contratada junto à operadora e provedores.</a:t>
            </a:r>
          </a:p>
          <a:p>
            <a:endParaRPr lang="pt-BR" sz="2400" dirty="0"/>
          </a:p>
          <a:p>
            <a:r>
              <a:rPr lang="pt-BR" sz="2400" dirty="0"/>
              <a:t>Se sua rede local é usada para a troca de arquivos entre computadores – como é comum em uma empresa, por exemplo – aí não há dúvidas: uma conexão Fast Ethernet vai provocar lentidão, especialmente se o volume de dados transferidos for grande.</a:t>
            </a:r>
            <a:endParaRPr lang="en-US" sz="2400" dirty="0"/>
          </a:p>
        </p:txBody>
      </p:sp>
    </p:spTree>
    <p:extLst>
      <p:ext uri="{BB962C8B-B14F-4D97-AF65-F5344CB8AC3E}">
        <p14:creationId xmlns:p14="http://schemas.microsoft.com/office/powerpoint/2010/main" val="6850534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3" name="TextBox 2">
            <a:extLst>
              <a:ext uri="{FF2B5EF4-FFF2-40B4-BE49-F238E27FC236}">
                <a16:creationId xmlns:a16="http://schemas.microsoft.com/office/drawing/2014/main" id="{3A4C4659-1F05-4670-94FC-95A399CB50F5}"/>
              </a:ext>
            </a:extLst>
          </p:cNvPr>
          <p:cNvSpPr txBox="1"/>
          <p:nvPr/>
        </p:nvSpPr>
        <p:spPr>
          <a:xfrm>
            <a:off x="2588454" y="281354"/>
            <a:ext cx="6288259" cy="646331"/>
          </a:xfrm>
          <a:prstGeom prst="rect">
            <a:avLst/>
          </a:prstGeom>
          <a:noFill/>
        </p:spPr>
        <p:txBody>
          <a:bodyPr wrap="square" rtlCol="0">
            <a:spAutoFit/>
          </a:bodyPr>
          <a:lstStyle/>
          <a:p>
            <a:pPr algn="l" fontAlgn="auto"/>
            <a:r>
              <a:rPr lang="en-US" sz="3600" b="1" i="0" dirty="0" err="1">
                <a:solidFill>
                  <a:srgbClr val="111111"/>
                </a:solidFill>
                <a:effectLst/>
                <a:latin typeface="opensans"/>
              </a:rPr>
              <a:t>Compatibilidade</a:t>
            </a:r>
            <a:endParaRPr lang="en-US" sz="3600" b="1" i="0" dirty="0">
              <a:solidFill>
                <a:srgbClr val="111111"/>
              </a:solidFill>
              <a:effectLst/>
              <a:latin typeface="opensans"/>
            </a:endParaRPr>
          </a:p>
        </p:txBody>
      </p:sp>
      <p:pic>
        <p:nvPicPr>
          <p:cNvPr id="2" name="Picture 1">
            <a:extLst>
              <a:ext uri="{FF2B5EF4-FFF2-40B4-BE49-F238E27FC236}">
                <a16:creationId xmlns:a16="http://schemas.microsoft.com/office/drawing/2014/main" id="{286CA4AD-5AD9-4053-B01D-2E7184D06052}"/>
              </a:ext>
            </a:extLst>
          </p:cNvPr>
          <p:cNvPicPr>
            <a:picLocks noChangeAspect="1"/>
          </p:cNvPicPr>
          <p:nvPr/>
        </p:nvPicPr>
        <p:blipFill>
          <a:blip r:embed="rId3"/>
          <a:stretch>
            <a:fillRect/>
          </a:stretch>
        </p:blipFill>
        <p:spPr>
          <a:xfrm>
            <a:off x="0" y="840988"/>
            <a:ext cx="8876713" cy="4082704"/>
          </a:xfrm>
          <a:prstGeom prst="rect">
            <a:avLst/>
          </a:prstGeom>
        </p:spPr>
      </p:pic>
      <p:sp>
        <p:nvSpPr>
          <p:cNvPr id="7" name="TextBox 6">
            <a:extLst>
              <a:ext uri="{FF2B5EF4-FFF2-40B4-BE49-F238E27FC236}">
                <a16:creationId xmlns:a16="http://schemas.microsoft.com/office/drawing/2014/main" id="{2A604B0E-1CA3-413A-A78A-F49627C44D55}"/>
              </a:ext>
            </a:extLst>
          </p:cNvPr>
          <p:cNvSpPr txBox="1"/>
          <p:nvPr/>
        </p:nvSpPr>
        <p:spPr>
          <a:xfrm>
            <a:off x="211014" y="5062905"/>
            <a:ext cx="8764173" cy="1015663"/>
          </a:xfrm>
          <a:prstGeom prst="rect">
            <a:avLst/>
          </a:prstGeom>
          <a:noFill/>
        </p:spPr>
        <p:txBody>
          <a:bodyPr wrap="square">
            <a:spAutoFit/>
          </a:bodyPr>
          <a:lstStyle/>
          <a:p>
            <a:r>
              <a:rPr lang="pt-BR" sz="2000" dirty="0"/>
              <a:t>Fabricantes informam as especificações de seus produtos: 10/100/1000 significa Gigabit Ethernet, enquanto que 10/10/100 vale como sinônimo de Fast Ethernet </a:t>
            </a:r>
            <a:endParaRPr lang="en-US" sz="2000" dirty="0"/>
          </a:p>
        </p:txBody>
      </p:sp>
    </p:spTree>
    <p:extLst>
      <p:ext uri="{BB962C8B-B14F-4D97-AF65-F5344CB8AC3E}">
        <p14:creationId xmlns:p14="http://schemas.microsoft.com/office/powerpoint/2010/main" val="13164331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9C329FF-B229-4977-B706-7AFD0AF80A76}"/>
              </a:ext>
            </a:extLst>
          </p:cNvPr>
          <p:cNvSpPr>
            <a:spLocks noGrp="1"/>
          </p:cNvSpPr>
          <p:nvPr>
            <p:ph type="body" idx="1"/>
          </p:nvPr>
        </p:nvSpPr>
        <p:spPr>
          <a:xfrm>
            <a:off x="178484" y="1126722"/>
            <a:ext cx="8571620" cy="4351338"/>
          </a:xfrm>
        </p:spPr>
        <p:txBody>
          <a:bodyPr>
            <a:normAutofit fontScale="92500"/>
          </a:bodyPr>
          <a:lstStyle/>
          <a:p>
            <a:r>
              <a:rPr lang="pt-BR" sz="2800" dirty="0"/>
              <a:t>Os dois padrões são antigos: o Fast Ethernet é de 1995, enquanto o Gigabit é de 1999. </a:t>
            </a:r>
          </a:p>
          <a:p>
            <a:endParaRPr lang="pt-BR" sz="2800" dirty="0"/>
          </a:p>
          <a:p>
            <a:r>
              <a:rPr lang="pt-BR" sz="2800" dirty="0"/>
              <a:t>Isso significa que, atualmente, computadores, </a:t>
            </a:r>
            <a:r>
              <a:rPr lang="pt-BR" sz="2800" dirty="0" err="1"/>
              <a:t>placas-mãe</a:t>
            </a:r>
            <a:r>
              <a:rPr lang="pt-BR" sz="2800" dirty="0"/>
              <a:t>, dispositivos de rede e notebooks dificilmente são vendidos com portas Fast Ethernet. </a:t>
            </a:r>
          </a:p>
          <a:p>
            <a:endParaRPr lang="pt-BR" sz="2800" dirty="0"/>
          </a:p>
          <a:p>
            <a:r>
              <a:rPr lang="pt-BR" sz="2800" dirty="0"/>
              <a:t>Mas, se o uso de Internet via cabo é relevante para você, é importante ficar atento às especificações da máquina, já que há exceções.</a:t>
            </a:r>
            <a:endParaRPr lang="en-US" sz="2800" dirty="0"/>
          </a:p>
        </p:txBody>
      </p:sp>
      <p:sp>
        <p:nvSpPr>
          <p:cNvPr id="4" name="Slide Number Placeholder 3">
            <a:extLst>
              <a:ext uri="{FF2B5EF4-FFF2-40B4-BE49-F238E27FC236}">
                <a16:creationId xmlns:a16="http://schemas.microsoft.com/office/drawing/2014/main" id="{E5208FE8-8F5C-40C0-8993-4148D1390574}"/>
              </a:ext>
            </a:extLst>
          </p:cNvPr>
          <p:cNvSpPr>
            <a:spLocks noGrp="1"/>
          </p:cNvSpPr>
          <p:nvPr>
            <p:ph type="sldNum" idx="12"/>
          </p:nvPr>
        </p:nvSpPr>
        <p:spPr/>
        <p:txBody>
          <a:bodyPr/>
          <a:lstStyle/>
          <a:p>
            <a:fld id="{00000000-1234-1234-1234-123412341234}" type="slidenum">
              <a:rPr lang="pt-BR" smtClean="0"/>
              <a:pPr/>
              <a:t>68</a:t>
            </a:fld>
            <a:endParaRPr lang="pt-BR"/>
          </a:p>
        </p:txBody>
      </p:sp>
    </p:spTree>
    <p:extLst>
      <p:ext uri="{BB962C8B-B14F-4D97-AF65-F5344CB8AC3E}">
        <p14:creationId xmlns:p14="http://schemas.microsoft.com/office/powerpoint/2010/main" val="28630899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D14061-D02F-4370-8D95-80A578F8449D}"/>
              </a:ext>
            </a:extLst>
          </p:cNvPr>
          <p:cNvSpPr>
            <a:spLocks noGrp="1"/>
          </p:cNvSpPr>
          <p:nvPr>
            <p:ph type="body" idx="1"/>
          </p:nvPr>
        </p:nvSpPr>
        <p:spPr>
          <a:xfrm>
            <a:off x="98474" y="1253331"/>
            <a:ext cx="9045526" cy="4351338"/>
          </a:xfrm>
        </p:spPr>
        <p:txBody>
          <a:bodyPr>
            <a:normAutofit/>
          </a:bodyPr>
          <a:lstStyle/>
          <a:p>
            <a:r>
              <a:rPr lang="pt-BR" sz="2400" dirty="0"/>
              <a:t>O grande problema de um computador com porta Fast Ethernet numa rede com cabo e roteador Gigabit é a perda de performance. </a:t>
            </a:r>
          </a:p>
          <a:p>
            <a:endParaRPr lang="pt-BR" sz="2400" dirty="0"/>
          </a:p>
          <a:p>
            <a:r>
              <a:rPr lang="pt-BR" sz="2400" dirty="0"/>
              <a:t>O padrão mais antigo vai oferecer conexão com a rede, mas vai operar na velocidade limite de 100 Mbps, mesmo que toda a instalação da casa ou escritório seja Gigabit – o mesmo vale para computadores com entrada Gigabit e conexão Fast.</a:t>
            </a:r>
            <a:endParaRPr lang="en-US" sz="2400" dirty="0"/>
          </a:p>
        </p:txBody>
      </p:sp>
      <p:sp>
        <p:nvSpPr>
          <p:cNvPr id="4" name="Slide Number Placeholder 3">
            <a:extLst>
              <a:ext uri="{FF2B5EF4-FFF2-40B4-BE49-F238E27FC236}">
                <a16:creationId xmlns:a16="http://schemas.microsoft.com/office/drawing/2014/main" id="{E5B05EE2-44E3-43E1-8535-ECE51F6C192C}"/>
              </a:ext>
            </a:extLst>
          </p:cNvPr>
          <p:cNvSpPr>
            <a:spLocks noGrp="1"/>
          </p:cNvSpPr>
          <p:nvPr>
            <p:ph type="sldNum" idx="12"/>
          </p:nvPr>
        </p:nvSpPr>
        <p:spPr/>
        <p:txBody>
          <a:bodyPr/>
          <a:lstStyle/>
          <a:p>
            <a:fld id="{00000000-1234-1234-1234-123412341234}" type="slidenum">
              <a:rPr lang="pt-BR" smtClean="0"/>
              <a:pPr/>
              <a:t>69</a:t>
            </a:fld>
            <a:endParaRPr lang="pt-BR"/>
          </a:p>
        </p:txBody>
      </p:sp>
    </p:spTree>
    <p:extLst>
      <p:ext uri="{BB962C8B-B14F-4D97-AF65-F5344CB8AC3E}">
        <p14:creationId xmlns:p14="http://schemas.microsoft.com/office/powerpoint/2010/main" val="822706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Google Shape;27;p1"/>
          <p:cNvSpPr txBox="1">
            <a:spLocks noGrp="1"/>
          </p:cNvSpPr>
          <p:nvPr>
            <p:ph type="ctrTitle"/>
          </p:nvPr>
        </p:nvSpPr>
        <p:spPr>
          <a:xfrm>
            <a:off x="1497845" y="1045480"/>
            <a:ext cx="6599086" cy="142876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3200"/>
              <a:buFont typeface="Arial"/>
              <a:buNone/>
            </a:pPr>
            <a:br>
              <a:rPr lang="en-US" sz="3200" b="0" dirty="0"/>
            </a:br>
            <a:r>
              <a:rPr lang="en-US" sz="3200" b="0" dirty="0" err="1"/>
              <a:t>Livro</a:t>
            </a:r>
            <a:r>
              <a:rPr lang="en-US" sz="3200" b="0" dirty="0"/>
              <a:t> </a:t>
            </a:r>
            <a:r>
              <a:rPr lang="en-US" sz="3200" b="0" dirty="0" err="1"/>
              <a:t>sobre</a:t>
            </a:r>
            <a:r>
              <a:rPr lang="en-US" sz="3200" b="0" dirty="0"/>
              <a:t> Redes de </a:t>
            </a:r>
            <a:r>
              <a:rPr lang="en-US" sz="3200" b="0" dirty="0" err="1"/>
              <a:t>Computadores</a:t>
            </a:r>
            <a:r>
              <a:rPr lang="en-US" sz="3200" b="0" dirty="0"/>
              <a:t> </a:t>
            </a:r>
            <a:br>
              <a:rPr lang="en-US" sz="3200" b="0" dirty="0"/>
            </a:br>
            <a:br>
              <a:rPr lang="en-US" sz="3200" b="0" dirty="0"/>
            </a:br>
            <a:r>
              <a:rPr lang="en-US" sz="3200" b="0" dirty="0"/>
              <a:t>https://drive.google.com/file/d/0B8pfCC3b6_yLMjI2NDExMGItZmJmOC00NjUwLWE0MTUtMWVhOWRkOWIxOThi/view?resourcekey=0-plh-WeDYgiICNh59IlKHhA</a:t>
            </a:r>
            <a:endParaRPr sz="3200" b="0" dirty="0"/>
          </a:p>
        </p:txBody>
      </p:sp>
    </p:spTree>
    <p:extLst>
      <p:ext uri="{BB962C8B-B14F-4D97-AF65-F5344CB8AC3E}">
        <p14:creationId xmlns:p14="http://schemas.microsoft.com/office/powerpoint/2010/main" val="19804110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6862A-5510-41C5-B500-F9DF984C6C82}"/>
              </a:ext>
            </a:extLst>
          </p:cNvPr>
          <p:cNvSpPr>
            <a:spLocks noGrp="1"/>
          </p:cNvSpPr>
          <p:nvPr>
            <p:ph type="title"/>
          </p:nvPr>
        </p:nvSpPr>
        <p:spPr>
          <a:xfrm>
            <a:off x="2162028" y="0"/>
            <a:ext cx="7886700" cy="1325563"/>
          </a:xfrm>
        </p:spPr>
        <p:txBody>
          <a:bodyPr/>
          <a:lstStyle/>
          <a:p>
            <a:r>
              <a:rPr lang="pt-BR" dirty="0"/>
              <a:t>Como descobrir se um produto é Fast ou Gigabit?</a:t>
            </a:r>
            <a:br>
              <a:rPr lang="pt-BR" dirty="0"/>
            </a:br>
            <a:endParaRPr lang="en-US" dirty="0"/>
          </a:p>
        </p:txBody>
      </p:sp>
      <p:sp>
        <p:nvSpPr>
          <p:cNvPr id="4" name="Slide Number Placeholder 3">
            <a:extLst>
              <a:ext uri="{FF2B5EF4-FFF2-40B4-BE49-F238E27FC236}">
                <a16:creationId xmlns:a16="http://schemas.microsoft.com/office/drawing/2014/main" id="{E5B05EE2-44E3-43E1-8535-ECE51F6C192C}"/>
              </a:ext>
            </a:extLst>
          </p:cNvPr>
          <p:cNvSpPr>
            <a:spLocks noGrp="1"/>
          </p:cNvSpPr>
          <p:nvPr>
            <p:ph type="sldNum" idx="12"/>
          </p:nvPr>
        </p:nvSpPr>
        <p:spPr/>
        <p:txBody>
          <a:bodyPr/>
          <a:lstStyle/>
          <a:p>
            <a:fld id="{00000000-1234-1234-1234-123412341234}" type="slidenum">
              <a:rPr lang="pt-BR" smtClean="0"/>
              <a:pPr/>
              <a:t>70</a:t>
            </a:fld>
            <a:endParaRPr lang="pt-BR"/>
          </a:p>
        </p:txBody>
      </p:sp>
      <p:sp>
        <p:nvSpPr>
          <p:cNvPr id="6" name="Text Placeholder 5">
            <a:extLst>
              <a:ext uri="{FF2B5EF4-FFF2-40B4-BE49-F238E27FC236}">
                <a16:creationId xmlns:a16="http://schemas.microsoft.com/office/drawing/2014/main" id="{1B9BDA22-5DB5-4784-B53E-B4F73AA65D0C}"/>
              </a:ext>
            </a:extLst>
          </p:cNvPr>
          <p:cNvSpPr>
            <a:spLocks noGrp="1"/>
          </p:cNvSpPr>
          <p:nvPr>
            <p:ph type="body" idx="1"/>
          </p:nvPr>
        </p:nvSpPr>
        <p:spPr>
          <a:xfrm>
            <a:off x="0" y="1136308"/>
            <a:ext cx="8764172" cy="4351338"/>
          </a:xfrm>
        </p:spPr>
        <p:txBody>
          <a:bodyPr>
            <a:normAutofit/>
          </a:bodyPr>
          <a:lstStyle/>
          <a:p>
            <a:r>
              <a:rPr lang="pt-BR" sz="2400" dirty="0"/>
              <a:t>A melhor forma de saber o padrão do equipamento é investigando sua ficha técnica. Plataformas com suporte ao Fast Ethernet vão citar o nome da tecnologia, ou simplesmente 10/100, que faz referência às taxas de transferência suportadas.</a:t>
            </a:r>
          </a:p>
          <a:p>
            <a:endParaRPr lang="pt-BR" sz="2400" dirty="0"/>
          </a:p>
          <a:p>
            <a:r>
              <a:rPr lang="pt-BR" sz="2400" dirty="0"/>
              <a:t>A mesma coisa vale para identificar um hardware compatível com Gigabit. Especificações técnicas do produto, independente de qual seja, podem mencionar o padrão pelo nome, ou simplesmente fazer referência a 10/100/1000.</a:t>
            </a:r>
            <a:endParaRPr lang="en-US" sz="2400" dirty="0"/>
          </a:p>
        </p:txBody>
      </p:sp>
    </p:spTree>
    <p:extLst>
      <p:ext uri="{BB962C8B-B14F-4D97-AF65-F5344CB8AC3E}">
        <p14:creationId xmlns:p14="http://schemas.microsoft.com/office/powerpoint/2010/main" val="35910222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6862A-5510-41C5-B500-F9DF984C6C82}"/>
              </a:ext>
            </a:extLst>
          </p:cNvPr>
          <p:cNvSpPr>
            <a:spLocks noGrp="1"/>
          </p:cNvSpPr>
          <p:nvPr>
            <p:ph type="title"/>
          </p:nvPr>
        </p:nvSpPr>
        <p:spPr>
          <a:xfrm>
            <a:off x="2387112" y="1"/>
            <a:ext cx="5940962" cy="900332"/>
          </a:xfrm>
        </p:spPr>
        <p:txBody>
          <a:bodyPr>
            <a:normAutofit/>
          </a:bodyPr>
          <a:lstStyle/>
          <a:p>
            <a:r>
              <a:rPr lang="en-US" sz="2800" b="1" i="0" dirty="0">
                <a:solidFill>
                  <a:srgbClr val="333333"/>
                </a:solidFill>
                <a:effectLst/>
                <a:latin typeface="opensans"/>
              </a:rPr>
              <a:t>Wi-Fi</a:t>
            </a:r>
            <a:endParaRPr lang="en-US" sz="2800" dirty="0"/>
          </a:p>
        </p:txBody>
      </p:sp>
      <p:sp>
        <p:nvSpPr>
          <p:cNvPr id="4" name="Slide Number Placeholder 3">
            <a:extLst>
              <a:ext uri="{FF2B5EF4-FFF2-40B4-BE49-F238E27FC236}">
                <a16:creationId xmlns:a16="http://schemas.microsoft.com/office/drawing/2014/main" id="{E5B05EE2-44E3-43E1-8535-ECE51F6C192C}"/>
              </a:ext>
            </a:extLst>
          </p:cNvPr>
          <p:cNvSpPr>
            <a:spLocks noGrp="1"/>
          </p:cNvSpPr>
          <p:nvPr>
            <p:ph type="sldNum" idx="12"/>
          </p:nvPr>
        </p:nvSpPr>
        <p:spPr/>
        <p:txBody>
          <a:bodyPr/>
          <a:lstStyle/>
          <a:p>
            <a:fld id="{00000000-1234-1234-1234-123412341234}" type="slidenum">
              <a:rPr lang="pt-BR" smtClean="0"/>
              <a:pPr/>
              <a:t>71</a:t>
            </a:fld>
            <a:endParaRPr lang="pt-BR"/>
          </a:p>
        </p:txBody>
      </p:sp>
      <p:pic>
        <p:nvPicPr>
          <p:cNvPr id="7" name="Picture 6">
            <a:extLst>
              <a:ext uri="{FF2B5EF4-FFF2-40B4-BE49-F238E27FC236}">
                <a16:creationId xmlns:a16="http://schemas.microsoft.com/office/drawing/2014/main" id="{F5DFC3BA-0638-4652-9DFA-1D1F71D7694C}"/>
              </a:ext>
            </a:extLst>
          </p:cNvPr>
          <p:cNvPicPr>
            <a:picLocks noChangeAspect="1"/>
          </p:cNvPicPr>
          <p:nvPr/>
        </p:nvPicPr>
        <p:blipFill>
          <a:blip r:embed="rId2"/>
          <a:stretch>
            <a:fillRect/>
          </a:stretch>
        </p:blipFill>
        <p:spPr>
          <a:xfrm>
            <a:off x="126608" y="1143001"/>
            <a:ext cx="8736037" cy="2767818"/>
          </a:xfrm>
          <a:prstGeom prst="rect">
            <a:avLst/>
          </a:prstGeom>
        </p:spPr>
      </p:pic>
      <p:sp>
        <p:nvSpPr>
          <p:cNvPr id="5" name="Text Placeholder 4">
            <a:extLst>
              <a:ext uri="{FF2B5EF4-FFF2-40B4-BE49-F238E27FC236}">
                <a16:creationId xmlns:a16="http://schemas.microsoft.com/office/drawing/2014/main" id="{833837F5-D8C0-49EA-BD06-C897D21B7CA2}"/>
              </a:ext>
            </a:extLst>
          </p:cNvPr>
          <p:cNvSpPr>
            <a:spLocks noGrp="1"/>
          </p:cNvSpPr>
          <p:nvPr>
            <p:ph type="body" idx="1"/>
          </p:nvPr>
        </p:nvSpPr>
        <p:spPr>
          <a:xfrm>
            <a:off x="407962" y="3910819"/>
            <a:ext cx="8736037" cy="1804180"/>
          </a:xfrm>
        </p:spPr>
        <p:txBody>
          <a:bodyPr>
            <a:normAutofit/>
          </a:bodyPr>
          <a:lstStyle/>
          <a:p>
            <a:r>
              <a:rPr lang="pt-BR" sz="2000" dirty="0"/>
              <a:t>Sucessivas gerações do Wi-Fi usam padrões da IEEE: Wi-Fi 4 (802.11n), Wi-Fi 5 (802.11ac) e Wi-Fi 6 (802.11ax) </a:t>
            </a:r>
            <a:endParaRPr lang="en-US" sz="2000" dirty="0"/>
          </a:p>
        </p:txBody>
      </p:sp>
    </p:spTree>
    <p:extLst>
      <p:ext uri="{BB962C8B-B14F-4D97-AF65-F5344CB8AC3E}">
        <p14:creationId xmlns:p14="http://schemas.microsoft.com/office/powerpoint/2010/main" val="12949761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897F0-408B-4B44-B22D-1680A41198D3}"/>
              </a:ext>
            </a:extLst>
          </p:cNvPr>
          <p:cNvSpPr>
            <a:spLocks noGrp="1"/>
          </p:cNvSpPr>
          <p:nvPr>
            <p:ph type="title"/>
          </p:nvPr>
        </p:nvSpPr>
        <p:spPr>
          <a:xfrm>
            <a:off x="2232366" y="-99108"/>
            <a:ext cx="7886700" cy="1325563"/>
          </a:xfrm>
        </p:spPr>
        <p:txBody>
          <a:bodyPr>
            <a:normAutofit/>
          </a:bodyPr>
          <a:lstStyle/>
          <a:p>
            <a:r>
              <a:rPr lang="en-US" sz="2400" dirty="0"/>
              <a:t>Redes </a:t>
            </a:r>
            <a:r>
              <a:rPr lang="en-US" sz="2400" dirty="0" err="1"/>
              <a:t>sem</a:t>
            </a:r>
            <a:r>
              <a:rPr lang="en-US" sz="2400" dirty="0"/>
              <a:t> </a:t>
            </a:r>
            <a:r>
              <a:rPr lang="en-US" sz="2400" dirty="0" err="1"/>
              <a:t>fio</a:t>
            </a:r>
            <a:r>
              <a:rPr lang="en-US" sz="2400" dirty="0"/>
              <a:t> wi-fi</a:t>
            </a:r>
          </a:p>
        </p:txBody>
      </p:sp>
      <p:sp>
        <p:nvSpPr>
          <p:cNvPr id="3" name="Text Placeholder 2">
            <a:extLst>
              <a:ext uri="{FF2B5EF4-FFF2-40B4-BE49-F238E27FC236}">
                <a16:creationId xmlns:a16="http://schemas.microsoft.com/office/drawing/2014/main" id="{26229AD9-E5AE-4CE5-ABC6-163679E8ADEF}"/>
              </a:ext>
            </a:extLst>
          </p:cNvPr>
          <p:cNvSpPr>
            <a:spLocks noGrp="1"/>
          </p:cNvSpPr>
          <p:nvPr>
            <p:ph type="body" idx="1"/>
          </p:nvPr>
        </p:nvSpPr>
        <p:spPr>
          <a:xfrm>
            <a:off x="75175" y="1051902"/>
            <a:ext cx="8956284" cy="4351338"/>
          </a:xfrm>
        </p:spPr>
        <p:txBody>
          <a:bodyPr>
            <a:noAutofit/>
          </a:bodyPr>
          <a:lstStyle/>
          <a:p>
            <a:r>
              <a:rPr lang="pt-BR" sz="2000" b="0" i="0" dirty="0">
                <a:solidFill>
                  <a:schemeClr val="tx1"/>
                </a:solidFill>
                <a:effectLst/>
                <a:latin typeface="opensans"/>
              </a:rPr>
              <a:t>Se as redes Ethernet são denotadas pelo IEEE 802.3, as redes Wi-Fi ficaram com as normas definidas pelo prefixo 802.11. </a:t>
            </a:r>
          </a:p>
          <a:p>
            <a:endParaRPr lang="pt-BR" sz="2000" dirty="0">
              <a:solidFill>
                <a:schemeClr val="tx1"/>
              </a:solidFill>
              <a:latin typeface="opensans"/>
            </a:endParaRPr>
          </a:p>
          <a:p>
            <a:r>
              <a:rPr lang="pt-BR" sz="2000" b="0" i="0" dirty="0">
                <a:solidFill>
                  <a:schemeClr val="tx1"/>
                </a:solidFill>
                <a:effectLst/>
                <a:latin typeface="opensans"/>
              </a:rPr>
              <a:t>A partir de 1990, o grupo de trabalho da organização começou a lançar as bases para um conjunto de definições com foco em uma conexão de rede entre computadores que dispensasse o uso de fios, aproveitando ondas de rádio para trocar dados. Nascia, então, o Wi-Fi, uma</a:t>
            </a:r>
            <a:r>
              <a:rPr lang="pt-BR" sz="2000" b="1" i="0" u="none" strike="noStrike" dirty="0">
                <a:solidFill>
                  <a:srgbClr val="0000FF"/>
                </a:solidFill>
                <a:effectLst/>
                <a:latin typeface="opensans"/>
                <a:hlinkClick r:id="rId2">
                  <a:extLst>
                    <a:ext uri="{A12FA001-AC4F-418D-AE19-62706E023703}">
                      <ahyp:hlinkClr xmlns:ahyp="http://schemas.microsoft.com/office/drawing/2018/hyperlinkcolor" val="tx"/>
                    </a:ext>
                  </a:extLst>
                </a:hlinkClick>
              </a:rPr>
              <a:t> </a:t>
            </a:r>
            <a:r>
              <a:rPr lang="pt-BR" sz="2000" b="1" i="0" u="none" strike="noStrike" dirty="0">
                <a:solidFill>
                  <a:srgbClr val="0000FF"/>
                </a:solidFill>
                <a:effectLst/>
                <a:latin typeface="opensans"/>
              </a:rPr>
              <a:t>abreviação para “Wireless </a:t>
            </a:r>
            <a:r>
              <a:rPr lang="pt-BR" sz="2000" b="1" i="0" u="none" strike="noStrike" dirty="0" err="1">
                <a:solidFill>
                  <a:srgbClr val="0000FF"/>
                </a:solidFill>
                <a:effectLst/>
                <a:latin typeface="opensans"/>
              </a:rPr>
              <a:t>Fidelity</a:t>
            </a:r>
            <a:r>
              <a:rPr lang="pt-BR" sz="2000" b="1" i="0" u="none" strike="noStrike" dirty="0">
                <a:solidFill>
                  <a:schemeClr val="tx1"/>
                </a:solidFill>
                <a:effectLst/>
                <a:latin typeface="opensans"/>
              </a:rPr>
              <a:t>”</a:t>
            </a:r>
            <a:r>
              <a:rPr lang="pt-BR" sz="2000" b="0" i="0" dirty="0">
                <a:solidFill>
                  <a:schemeClr val="tx1"/>
                </a:solidFill>
                <a:effectLst/>
                <a:latin typeface="opensans"/>
              </a:rPr>
              <a:t> (fidelidade sem fio, em tradução livre).</a:t>
            </a:r>
          </a:p>
          <a:p>
            <a:endParaRPr lang="pt-BR" sz="2000" dirty="0">
              <a:solidFill>
                <a:schemeClr val="tx1"/>
              </a:solidFill>
              <a:latin typeface="opensans"/>
            </a:endParaRPr>
          </a:p>
          <a:p>
            <a:r>
              <a:rPr lang="pt-BR" sz="2000" b="0" i="0" dirty="0">
                <a:solidFill>
                  <a:schemeClr val="tx1"/>
                </a:solidFill>
                <a:effectLst/>
                <a:latin typeface="opensans"/>
              </a:rPr>
              <a:t>Depois de sete anos de estudos e discussões, o padrão seria estabelecido comercialmente nos primeiros produtos com Wi-Fi 802.11, a primeira geração da tecnologia. Esse tipo de conexão ficaria bastante popular a partir de 1999, com a chegada dos padrões 802.11a e 802.11b. De acordo com a Wi-Fi Alliance, entidade de regulamenta o uso comercial da tecnologia, redes Wi-Fi </a:t>
            </a:r>
            <a:r>
              <a:rPr lang="pt-BR" sz="2000" b="0" i="0" dirty="0">
                <a:solidFill>
                  <a:srgbClr val="333333"/>
                </a:solidFill>
                <a:effectLst/>
                <a:latin typeface="opensans"/>
              </a:rPr>
              <a:t>são responsáveis por 71% das conexões ao redor do mundo hoje em dia.</a:t>
            </a:r>
            <a:endParaRPr lang="en-US" sz="2000" dirty="0"/>
          </a:p>
        </p:txBody>
      </p:sp>
      <p:sp>
        <p:nvSpPr>
          <p:cNvPr id="4" name="Slide Number Placeholder 3">
            <a:extLst>
              <a:ext uri="{FF2B5EF4-FFF2-40B4-BE49-F238E27FC236}">
                <a16:creationId xmlns:a16="http://schemas.microsoft.com/office/drawing/2014/main" id="{736C5330-D9A9-4581-9F50-8BFE6BCE32AC}"/>
              </a:ext>
            </a:extLst>
          </p:cNvPr>
          <p:cNvSpPr>
            <a:spLocks noGrp="1"/>
          </p:cNvSpPr>
          <p:nvPr>
            <p:ph type="sldNum" idx="12"/>
          </p:nvPr>
        </p:nvSpPr>
        <p:spPr/>
        <p:txBody>
          <a:bodyPr/>
          <a:lstStyle/>
          <a:p>
            <a:fld id="{00000000-1234-1234-1234-123412341234}" type="slidenum">
              <a:rPr lang="pt-BR" smtClean="0"/>
              <a:pPr/>
              <a:t>72</a:t>
            </a:fld>
            <a:endParaRPr lang="pt-BR"/>
          </a:p>
        </p:txBody>
      </p:sp>
    </p:spTree>
    <p:extLst>
      <p:ext uri="{BB962C8B-B14F-4D97-AF65-F5344CB8AC3E}">
        <p14:creationId xmlns:p14="http://schemas.microsoft.com/office/powerpoint/2010/main" val="7323457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04FD9-CA07-4625-8E1E-2E87B14A8338}"/>
              </a:ext>
            </a:extLst>
          </p:cNvPr>
          <p:cNvSpPr>
            <a:spLocks noGrp="1"/>
          </p:cNvSpPr>
          <p:nvPr>
            <p:ph type="title"/>
          </p:nvPr>
        </p:nvSpPr>
        <p:spPr>
          <a:xfrm>
            <a:off x="1979149" y="-197582"/>
            <a:ext cx="7886700" cy="1325563"/>
          </a:xfrm>
        </p:spPr>
        <p:txBody>
          <a:bodyPr/>
          <a:lstStyle/>
          <a:p>
            <a:r>
              <a:rPr lang="en-US" dirty="0"/>
              <a:t>Redes </a:t>
            </a:r>
            <a:r>
              <a:rPr lang="en-US" dirty="0" err="1"/>
              <a:t>sem</a:t>
            </a:r>
            <a:r>
              <a:rPr lang="en-US" dirty="0"/>
              <a:t> </a:t>
            </a:r>
            <a:r>
              <a:rPr lang="en-US" dirty="0" err="1"/>
              <a:t>fio</a:t>
            </a:r>
            <a:r>
              <a:rPr lang="en-US" dirty="0"/>
              <a:t> wi-fi</a:t>
            </a:r>
          </a:p>
        </p:txBody>
      </p:sp>
      <p:sp>
        <p:nvSpPr>
          <p:cNvPr id="3" name="Text Placeholder 2">
            <a:extLst>
              <a:ext uri="{FF2B5EF4-FFF2-40B4-BE49-F238E27FC236}">
                <a16:creationId xmlns:a16="http://schemas.microsoft.com/office/drawing/2014/main" id="{F17DCC8A-7C4F-48E0-B1DD-9161409C32DB}"/>
              </a:ext>
            </a:extLst>
          </p:cNvPr>
          <p:cNvSpPr>
            <a:spLocks noGrp="1"/>
          </p:cNvSpPr>
          <p:nvPr>
            <p:ph type="body" idx="1"/>
          </p:nvPr>
        </p:nvSpPr>
        <p:spPr>
          <a:xfrm>
            <a:off x="0" y="915707"/>
            <a:ext cx="9031458" cy="4351338"/>
          </a:xfrm>
        </p:spPr>
        <p:txBody>
          <a:bodyPr>
            <a:normAutofit/>
          </a:bodyPr>
          <a:lstStyle/>
          <a:p>
            <a:pPr algn="just"/>
            <a:r>
              <a:rPr lang="pt-BR" sz="2000" dirty="0"/>
              <a:t>Até alguns anos atrás, somente era possível interconectar computadores por meio de cabos. </a:t>
            </a:r>
          </a:p>
          <a:p>
            <a:pPr algn="just"/>
            <a:endParaRPr lang="pt-BR" sz="2000" dirty="0"/>
          </a:p>
          <a:p>
            <a:pPr algn="just"/>
            <a:r>
              <a:rPr lang="pt-BR" sz="2000" dirty="0"/>
              <a:t>Este tipo de conexão é bastante popular, mas conta com algumas limitações, por exemplo: só se pode movimentar o computador até o limite de alcance do cabo; ambientes com muitos computadores podem exigir adaptações na estrutura do prédio para a passagem dos fios; em uma casa, pode ser necessário fazer furos na parede para que os cabos alcancem outros cômodos; a manipulação constante ou incorreta pode fazer com que o conector do cabo se danifique. Felizmente, as redes sem fio (wireless) Wi-Fi surgiram para eliminar estas limitações.</a:t>
            </a:r>
            <a:endParaRPr lang="en-US" sz="2000" dirty="0"/>
          </a:p>
        </p:txBody>
      </p:sp>
      <p:sp>
        <p:nvSpPr>
          <p:cNvPr id="4" name="Slide Number Placeholder 3">
            <a:extLst>
              <a:ext uri="{FF2B5EF4-FFF2-40B4-BE49-F238E27FC236}">
                <a16:creationId xmlns:a16="http://schemas.microsoft.com/office/drawing/2014/main" id="{68E6057F-495A-43DD-82F0-0BE19F315F5A}"/>
              </a:ext>
            </a:extLst>
          </p:cNvPr>
          <p:cNvSpPr>
            <a:spLocks noGrp="1"/>
          </p:cNvSpPr>
          <p:nvPr>
            <p:ph type="sldNum" idx="12"/>
          </p:nvPr>
        </p:nvSpPr>
        <p:spPr/>
        <p:txBody>
          <a:bodyPr/>
          <a:lstStyle/>
          <a:p>
            <a:fld id="{00000000-1234-1234-1234-123412341234}" type="slidenum">
              <a:rPr lang="pt-BR" smtClean="0"/>
              <a:pPr/>
              <a:t>73</a:t>
            </a:fld>
            <a:endParaRPr lang="pt-BR"/>
          </a:p>
        </p:txBody>
      </p:sp>
    </p:spTree>
    <p:extLst>
      <p:ext uri="{BB962C8B-B14F-4D97-AF65-F5344CB8AC3E}">
        <p14:creationId xmlns:p14="http://schemas.microsoft.com/office/powerpoint/2010/main" val="30273912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04FD9-CA07-4625-8E1E-2E87B14A8338}"/>
              </a:ext>
            </a:extLst>
          </p:cNvPr>
          <p:cNvSpPr>
            <a:spLocks noGrp="1"/>
          </p:cNvSpPr>
          <p:nvPr>
            <p:ph type="title"/>
          </p:nvPr>
        </p:nvSpPr>
        <p:spPr>
          <a:xfrm>
            <a:off x="1993216" y="-252413"/>
            <a:ext cx="7886700" cy="1325563"/>
          </a:xfrm>
        </p:spPr>
        <p:txBody>
          <a:bodyPr/>
          <a:lstStyle/>
          <a:p>
            <a:r>
              <a:rPr lang="en-US" dirty="0"/>
              <a:t>Redes </a:t>
            </a:r>
            <a:r>
              <a:rPr lang="en-US" dirty="0" err="1"/>
              <a:t>sem</a:t>
            </a:r>
            <a:r>
              <a:rPr lang="en-US" dirty="0"/>
              <a:t> </a:t>
            </a:r>
            <a:r>
              <a:rPr lang="en-US" dirty="0" err="1"/>
              <a:t>fio</a:t>
            </a:r>
            <a:r>
              <a:rPr lang="en-US" dirty="0"/>
              <a:t> wi-fi</a:t>
            </a:r>
          </a:p>
        </p:txBody>
      </p:sp>
      <p:sp>
        <p:nvSpPr>
          <p:cNvPr id="4" name="Slide Number Placeholder 3">
            <a:extLst>
              <a:ext uri="{FF2B5EF4-FFF2-40B4-BE49-F238E27FC236}">
                <a16:creationId xmlns:a16="http://schemas.microsoft.com/office/drawing/2014/main" id="{68E6057F-495A-43DD-82F0-0BE19F315F5A}"/>
              </a:ext>
            </a:extLst>
          </p:cNvPr>
          <p:cNvSpPr>
            <a:spLocks noGrp="1"/>
          </p:cNvSpPr>
          <p:nvPr>
            <p:ph type="sldNum" idx="12"/>
          </p:nvPr>
        </p:nvSpPr>
        <p:spPr/>
        <p:txBody>
          <a:bodyPr/>
          <a:lstStyle/>
          <a:p>
            <a:fld id="{00000000-1234-1234-1234-123412341234}" type="slidenum">
              <a:rPr lang="pt-BR" smtClean="0"/>
              <a:pPr/>
              <a:t>74</a:t>
            </a:fld>
            <a:endParaRPr lang="pt-BR"/>
          </a:p>
        </p:txBody>
      </p:sp>
      <p:sp>
        <p:nvSpPr>
          <p:cNvPr id="6" name="Text Placeholder 5">
            <a:extLst>
              <a:ext uri="{FF2B5EF4-FFF2-40B4-BE49-F238E27FC236}">
                <a16:creationId xmlns:a16="http://schemas.microsoft.com/office/drawing/2014/main" id="{F058D718-4782-4D16-81DC-5BEF8800D20F}"/>
              </a:ext>
            </a:extLst>
          </p:cNvPr>
          <p:cNvSpPr>
            <a:spLocks noGrp="1"/>
          </p:cNvSpPr>
          <p:nvPr>
            <p:ph type="body" idx="1"/>
          </p:nvPr>
        </p:nvSpPr>
        <p:spPr>
          <a:xfrm>
            <a:off x="154744" y="1073150"/>
            <a:ext cx="8806375" cy="4351338"/>
          </a:xfrm>
        </p:spPr>
        <p:txBody>
          <a:bodyPr>
            <a:normAutofit/>
          </a:bodyPr>
          <a:lstStyle/>
          <a:p>
            <a:r>
              <a:rPr lang="pt-BR" sz="2000" dirty="0"/>
              <a:t>O uso deste tipo de rede está se tornando cada vez mais comum, não só nos ambientes domésticos e corporativos, mas também em locais públicos (bares, lanchonetes, shoppings, livrarias, aeroportos, </a:t>
            </a:r>
            <a:r>
              <a:rPr lang="pt-BR" sz="2000" dirty="0" err="1"/>
              <a:t>etc</a:t>
            </a:r>
            <a:r>
              <a:rPr lang="pt-BR" sz="2000" dirty="0"/>
              <a:t>) e em instituições acadêmicas. As próximas linhas as principais características da tecnologia Wi-Fi, explica um pouco do seu funcionamento e dá algumas dicas importantes de segurança.</a:t>
            </a:r>
          </a:p>
          <a:p>
            <a:endParaRPr lang="pt-BR" sz="2000" dirty="0"/>
          </a:p>
          <a:p>
            <a:r>
              <a:rPr lang="pt-BR" sz="2000" dirty="0"/>
              <a:t>Como não poderia deixar de ser, as diferenças entre padrões Wi-Fi como 802.11b, 802.11g, 802.11n e 802.11ac.</a:t>
            </a:r>
            <a:endParaRPr lang="en-US" sz="2000" dirty="0"/>
          </a:p>
        </p:txBody>
      </p:sp>
    </p:spTree>
    <p:extLst>
      <p:ext uri="{BB962C8B-B14F-4D97-AF65-F5344CB8AC3E}">
        <p14:creationId xmlns:p14="http://schemas.microsoft.com/office/powerpoint/2010/main" val="16315261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04FD9-CA07-4625-8E1E-2E87B14A8338}"/>
              </a:ext>
            </a:extLst>
          </p:cNvPr>
          <p:cNvSpPr>
            <a:spLocks noGrp="1"/>
          </p:cNvSpPr>
          <p:nvPr>
            <p:ph type="title"/>
          </p:nvPr>
        </p:nvSpPr>
        <p:spPr>
          <a:xfrm>
            <a:off x="2133893" y="-252413"/>
            <a:ext cx="7886700" cy="1325563"/>
          </a:xfrm>
        </p:spPr>
        <p:txBody>
          <a:bodyPr/>
          <a:lstStyle/>
          <a:p>
            <a:r>
              <a:rPr lang="en-US" dirty="0"/>
              <a:t>Redes </a:t>
            </a:r>
            <a:r>
              <a:rPr lang="en-US" dirty="0" err="1"/>
              <a:t>sem</a:t>
            </a:r>
            <a:r>
              <a:rPr lang="en-US" dirty="0"/>
              <a:t> </a:t>
            </a:r>
            <a:r>
              <a:rPr lang="en-US" dirty="0" err="1"/>
              <a:t>fio</a:t>
            </a:r>
            <a:r>
              <a:rPr lang="en-US" dirty="0"/>
              <a:t> wi-fi</a:t>
            </a:r>
          </a:p>
        </p:txBody>
      </p:sp>
      <p:sp>
        <p:nvSpPr>
          <p:cNvPr id="4" name="Slide Number Placeholder 3">
            <a:extLst>
              <a:ext uri="{FF2B5EF4-FFF2-40B4-BE49-F238E27FC236}">
                <a16:creationId xmlns:a16="http://schemas.microsoft.com/office/drawing/2014/main" id="{68E6057F-495A-43DD-82F0-0BE19F315F5A}"/>
              </a:ext>
            </a:extLst>
          </p:cNvPr>
          <p:cNvSpPr>
            <a:spLocks noGrp="1"/>
          </p:cNvSpPr>
          <p:nvPr>
            <p:ph type="sldNum" idx="12"/>
          </p:nvPr>
        </p:nvSpPr>
        <p:spPr/>
        <p:txBody>
          <a:bodyPr/>
          <a:lstStyle/>
          <a:p>
            <a:fld id="{00000000-1234-1234-1234-123412341234}" type="slidenum">
              <a:rPr lang="pt-BR" smtClean="0"/>
              <a:pPr/>
              <a:t>75</a:t>
            </a:fld>
            <a:endParaRPr lang="pt-BR"/>
          </a:p>
        </p:txBody>
      </p:sp>
      <p:sp>
        <p:nvSpPr>
          <p:cNvPr id="5" name="Text Placeholder 4">
            <a:extLst>
              <a:ext uri="{FF2B5EF4-FFF2-40B4-BE49-F238E27FC236}">
                <a16:creationId xmlns:a16="http://schemas.microsoft.com/office/drawing/2014/main" id="{138B9E4E-AEB6-4879-BF1C-72CFB26907B8}"/>
              </a:ext>
            </a:extLst>
          </p:cNvPr>
          <p:cNvSpPr>
            <a:spLocks noGrp="1"/>
          </p:cNvSpPr>
          <p:nvPr>
            <p:ph type="body" idx="1"/>
          </p:nvPr>
        </p:nvSpPr>
        <p:spPr>
          <a:xfrm>
            <a:off x="0" y="1253331"/>
            <a:ext cx="8778240" cy="4351338"/>
          </a:xfrm>
        </p:spPr>
        <p:txBody>
          <a:bodyPr>
            <a:normAutofit/>
          </a:bodyPr>
          <a:lstStyle/>
          <a:p>
            <a:r>
              <a:rPr lang="pt-BR" sz="2400" dirty="0"/>
              <a:t>Wi-Fi é um conjunto de especificações para redes locais sem fio (WLAN - Wireless Local Area Network) baseada no padrão IEEE 802.11. </a:t>
            </a:r>
          </a:p>
          <a:p>
            <a:r>
              <a:rPr lang="pt-BR" sz="2400" dirty="0"/>
              <a:t>O nome "Wi-Fi" é tido como uma abreviatura do termo inglês "Wireless </a:t>
            </a:r>
            <a:r>
              <a:rPr lang="pt-BR" sz="2400" dirty="0" err="1"/>
              <a:t>Fidelity</a:t>
            </a:r>
            <a:r>
              <a:rPr lang="pt-BR" sz="2400" dirty="0"/>
              <a:t>", embora a Wi-Fi Alliance, entidade responsável principalmente pelo licenciamento de produtos baseados na tecnologia, nunca tenha afirmado tal conclusão. </a:t>
            </a:r>
          </a:p>
          <a:p>
            <a:r>
              <a:rPr lang="pt-BR" sz="2400" dirty="0"/>
              <a:t>É comum encontrar o nome Wi-Fi escrito como WiFi, </a:t>
            </a:r>
            <a:r>
              <a:rPr lang="pt-BR" sz="2400" dirty="0" err="1"/>
              <a:t>Wi-fi</a:t>
            </a:r>
            <a:r>
              <a:rPr lang="pt-BR" sz="2400" dirty="0"/>
              <a:t> ou até mesmo </a:t>
            </a:r>
            <a:r>
              <a:rPr lang="pt-BR" sz="2400" dirty="0" err="1"/>
              <a:t>wifi</a:t>
            </a:r>
            <a:r>
              <a:rPr lang="pt-BR" sz="2400" dirty="0"/>
              <a:t>. Todas estas denominações se referem à mesma tecnologia.</a:t>
            </a:r>
            <a:endParaRPr lang="en-US" sz="2400" dirty="0"/>
          </a:p>
        </p:txBody>
      </p:sp>
    </p:spTree>
    <p:extLst>
      <p:ext uri="{BB962C8B-B14F-4D97-AF65-F5344CB8AC3E}">
        <p14:creationId xmlns:p14="http://schemas.microsoft.com/office/powerpoint/2010/main" val="7930577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42FF8-42DB-405C-8864-E31FD15C474F}"/>
              </a:ext>
            </a:extLst>
          </p:cNvPr>
          <p:cNvSpPr>
            <a:spLocks noGrp="1"/>
          </p:cNvSpPr>
          <p:nvPr>
            <p:ph type="title"/>
          </p:nvPr>
        </p:nvSpPr>
        <p:spPr>
          <a:xfrm>
            <a:off x="2176096" y="0"/>
            <a:ext cx="7886700" cy="681037"/>
          </a:xfrm>
        </p:spPr>
        <p:txBody>
          <a:bodyPr/>
          <a:lstStyle/>
          <a:p>
            <a:r>
              <a:rPr lang="en-US" dirty="0"/>
              <a:t>Redes </a:t>
            </a:r>
            <a:r>
              <a:rPr lang="en-US" dirty="0" err="1"/>
              <a:t>sem</a:t>
            </a:r>
            <a:r>
              <a:rPr lang="en-US" dirty="0"/>
              <a:t> </a:t>
            </a:r>
            <a:r>
              <a:rPr lang="en-US" dirty="0" err="1"/>
              <a:t>fio</a:t>
            </a:r>
            <a:r>
              <a:rPr lang="en-US" dirty="0"/>
              <a:t> wi-fi</a:t>
            </a:r>
          </a:p>
        </p:txBody>
      </p:sp>
      <p:sp>
        <p:nvSpPr>
          <p:cNvPr id="3" name="Text Placeholder 2">
            <a:extLst>
              <a:ext uri="{FF2B5EF4-FFF2-40B4-BE49-F238E27FC236}">
                <a16:creationId xmlns:a16="http://schemas.microsoft.com/office/drawing/2014/main" id="{C7582717-987A-4B20-85B5-F82CCBC57022}"/>
              </a:ext>
            </a:extLst>
          </p:cNvPr>
          <p:cNvSpPr>
            <a:spLocks noGrp="1"/>
          </p:cNvSpPr>
          <p:nvPr>
            <p:ph type="body" idx="1"/>
          </p:nvPr>
        </p:nvSpPr>
        <p:spPr>
          <a:xfrm>
            <a:off x="9672" y="1168913"/>
            <a:ext cx="8768568" cy="4351338"/>
          </a:xfrm>
        </p:spPr>
        <p:txBody>
          <a:bodyPr>
            <a:noAutofit/>
          </a:bodyPr>
          <a:lstStyle/>
          <a:p>
            <a:r>
              <a:rPr lang="pt-BR" sz="2400" dirty="0"/>
              <a:t>Com a tecnologia Wi-Fi, é possível implementar redes que conectam computadores e outros dispositivos compatíveis (smartphones, tablets, consoles de videogame, impressoras, </a:t>
            </a:r>
            <a:r>
              <a:rPr lang="pt-BR" sz="2400" dirty="0" err="1"/>
              <a:t>etc</a:t>
            </a:r>
            <a:r>
              <a:rPr lang="pt-BR" sz="2400" dirty="0"/>
              <a:t>) que estejam próximos geograficamente. Estas redes não exigem o uso de cabos, já que efetuam a transmissão de dados por meio de radiofrequência. Este esquema oferece várias vantagens, entre elas: permite ao usuário utilizar a rede em qualquer ponto dentro dos limites de alcance da transmissão; possibilita a inserção rápida de outros computadores e dispositivos na rede; evita que paredes ou estruturas prediais sejam furadas ou adaptadas para a passagem de fios.</a:t>
            </a:r>
            <a:endParaRPr lang="en-US" sz="2400" dirty="0"/>
          </a:p>
        </p:txBody>
      </p:sp>
      <p:sp>
        <p:nvSpPr>
          <p:cNvPr id="4" name="Slide Number Placeholder 3">
            <a:extLst>
              <a:ext uri="{FF2B5EF4-FFF2-40B4-BE49-F238E27FC236}">
                <a16:creationId xmlns:a16="http://schemas.microsoft.com/office/drawing/2014/main" id="{475DDB08-0FB8-426B-B179-DB5ED2803E26}"/>
              </a:ext>
            </a:extLst>
          </p:cNvPr>
          <p:cNvSpPr>
            <a:spLocks noGrp="1"/>
          </p:cNvSpPr>
          <p:nvPr>
            <p:ph type="sldNum" idx="12"/>
          </p:nvPr>
        </p:nvSpPr>
        <p:spPr/>
        <p:txBody>
          <a:bodyPr/>
          <a:lstStyle/>
          <a:p>
            <a:fld id="{00000000-1234-1234-1234-123412341234}" type="slidenum">
              <a:rPr lang="pt-BR" smtClean="0"/>
              <a:pPr/>
              <a:t>76</a:t>
            </a:fld>
            <a:endParaRPr lang="pt-BR"/>
          </a:p>
        </p:txBody>
      </p:sp>
    </p:spTree>
    <p:extLst>
      <p:ext uri="{BB962C8B-B14F-4D97-AF65-F5344CB8AC3E}">
        <p14:creationId xmlns:p14="http://schemas.microsoft.com/office/powerpoint/2010/main" val="6062813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42FF8-42DB-405C-8864-E31FD15C474F}"/>
              </a:ext>
            </a:extLst>
          </p:cNvPr>
          <p:cNvSpPr>
            <a:spLocks noGrp="1"/>
          </p:cNvSpPr>
          <p:nvPr>
            <p:ph type="title"/>
          </p:nvPr>
        </p:nvSpPr>
        <p:spPr>
          <a:xfrm>
            <a:off x="2176096" y="18255"/>
            <a:ext cx="7886700" cy="1325563"/>
          </a:xfrm>
        </p:spPr>
        <p:txBody>
          <a:bodyPr/>
          <a:lstStyle/>
          <a:p>
            <a:r>
              <a:rPr lang="en-US" dirty="0"/>
              <a:t>Redes </a:t>
            </a:r>
            <a:r>
              <a:rPr lang="en-US" dirty="0" err="1"/>
              <a:t>sem</a:t>
            </a:r>
            <a:r>
              <a:rPr lang="en-US" dirty="0"/>
              <a:t> </a:t>
            </a:r>
            <a:r>
              <a:rPr lang="en-US" dirty="0" err="1"/>
              <a:t>fio</a:t>
            </a:r>
            <a:r>
              <a:rPr lang="en-US" dirty="0"/>
              <a:t> wi-fi</a:t>
            </a:r>
          </a:p>
        </p:txBody>
      </p:sp>
      <p:sp>
        <p:nvSpPr>
          <p:cNvPr id="4" name="Slide Number Placeholder 3">
            <a:extLst>
              <a:ext uri="{FF2B5EF4-FFF2-40B4-BE49-F238E27FC236}">
                <a16:creationId xmlns:a16="http://schemas.microsoft.com/office/drawing/2014/main" id="{475DDB08-0FB8-426B-B179-DB5ED2803E26}"/>
              </a:ext>
            </a:extLst>
          </p:cNvPr>
          <p:cNvSpPr>
            <a:spLocks noGrp="1"/>
          </p:cNvSpPr>
          <p:nvPr>
            <p:ph type="sldNum" idx="12"/>
          </p:nvPr>
        </p:nvSpPr>
        <p:spPr/>
        <p:txBody>
          <a:bodyPr/>
          <a:lstStyle/>
          <a:p>
            <a:fld id="{00000000-1234-1234-1234-123412341234}" type="slidenum">
              <a:rPr lang="pt-BR" smtClean="0"/>
              <a:pPr/>
              <a:t>77</a:t>
            </a:fld>
            <a:endParaRPr lang="pt-BR"/>
          </a:p>
        </p:txBody>
      </p:sp>
      <p:sp>
        <p:nvSpPr>
          <p:cNvPr id="6" name="Text Placeholder 5">
            <a:extLst>
              <a:ext uri="{FF2B5EF4-FFF2-40B4-BE49-F238E27FC236}">
                <a16:creationId xmlns:a16="http://schemas.microsoft.com/office/drawing/2014/main" id="{49B565DA-24CD-445D-A23C-04F3751FF1B0}"/>
              </a:ext>
            </a:extLst>
          </p:cNvPr>
          <p:cNvSpPr>
            <a:spLocks noGrp="1"/>
          </p:cNvSpPr>
          <p:nvPr>
            <p:ph type="body" idx="1"/>
          </p:nvPr>
        </p:nvSpPr>
        <p:spPr>
          <a:xfrm>
            <a:off x="164416" y="1122240"/>
            <a:ext cx="8726365" cy="4351338"/>
          </a:xfrm>
        </p:spPr>
        <p:txBody>
          <a:bodyPr>
            <a:normAutofit/>
          </a:bodyPr>
          <a:lstStyle/>
          <a:p>
            <a:r>
              <a:rPr lang="pt-BR" sz="2400" dirty="0"/>
              <a:t>A flexibilidade do Wi-Fi é tão grande que se tornou viável a implementação de redes que fazem uso desta tecnologia nos mais variados lugares, principalmente pelo fato de as vantagens citadas no parágrafo anterior muitas vezes resultarem em diminuição de custos. Assim sendo, é comum encontrar redes Wi-Fi disponíveis em hotéis, aeroportos, rodoviárias, bares, restaurantes, shoppings, escolas, universidades, escritórios, hospitais, etc. Para utilizar estas redes, basta ao usuário ter um laptop, smartphone ou qualquer dispositivo compatível com Wi-Fi.</a:t>
            </a:r>
            <a:endParaRPr lang="en-US" sz="2400" dirty="0"/>
          </a:p>
        </p:txBody>
      </p:sp>
    </p:spTree>
    <p:extLst>
      <p:ext uri="{BB962C8B-B14F-4D97-AF65-F5344CB8AC3E}">
        <p14:creationId xmlns:p14="http://schemas.microsoft.com/office/powerpoint/2010/main" val="41862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897F0-408B-4B44-B22D-1680A41198D3}"/>
              </a:ext>
            </a:extLst>
          </p:cNvPr>
          <p:cNvSpPr>
            <a:spLocks noGrp="1"/>
          </p:cNvSpPr>
          <p:nvPr>
            <p:ph type="title"/>
          </p:nvPr>
        </p:nvSpPr>
        <p:spPr>
          <a:xfrm>
            <a:off x="2358977" y="1"/>
            <a:ext cx="6405195" cy="801858"/>
          </a:xfrm>
        </p:spPr>
        <p:txBody>
          <a:bodyPr>
            <a:normAutofit/>
          </a:bodyPr>
          <a:lstStyle/>
          <a:p>
            <a:r>
              <a:rPr lang="en-US" sz="2800" dirty="0"/>
              <a:t>Bluetooth</a:t>
            </a:r>
          </a:p>
        </p:txBody>
      </p:sp>
      <p:sp>
        <p:nvSpPr>
          <p:cNvPr id="4" name="Slide Number Placeholder 3">
            <a:extLst>
              <a:ext uri="{FF2B5EF4-FFF2-40B4-BE49-F238E27FC236}">
                <a16:creationId xmlns:a16="http://schemas.microsoft.com/office/drawing/2014/main" id="{736C5330-D9A9-4581-9F50-8BFE6BCE32AC}"/>
              </a:ext>
            </a:extLst>
          </p:cNvPr>
          <p:cNvSpPr>
            <a:spLocks noGrp="1"/>
          </p:cNvSpPr>
          <p:nvPr>
            <p:ph type="sldNum" idx="12"/>
          </p:nvPr>
        </p:nvSpPr>
        <p:spPr/>
        <p:txBody>
          <a:bodyPr/>
          <a:lstStyle/>
          <a:p>
            <a:fld id="{00000000-1234-1234-1234-123412341234}" type="slidenum">
              <a:rPr lang="pt-BR" smtClean="0"/>
              <a:pPr/>
              <a:t>78</a:t>
            </a:fld>
            <a:endParaRPr lang="pt-BR"/>
          </a:p>
        </p:txBody>
      </p:sp>
      <p:sp>
        <p:nvSpPr>
          <p:cNvPr id="5" name="Text Placeholder 4">
            <a:extLst>
              <a:ext uri="{FF2B5EF4-FFF2-40B4-BE49-F238E27FC236}">
                <a16:creationId xmlns:a16="http://schemas.microsoft.com/office/drawing/2014/main" id="{2FA742B5-A1FC-485E-96F0-06F4571D8336}"/>
              </a:ext>
            </a:extLst>
          </p:cNvPr>
          <p:cNvSpPr>
            <a:spLocks noGrp="1"/>
          </p:cNvSpPr>
          <p:nvPr>
            <p:ph type="body" idx="1"/>
          </p:nvPr>
        </p:nvSpPr>
        <p:spPr>
          <a:xfrm>
            <a:off x="-1" y="1051902"/>
            <a:ext cx="8989255" cy="4351338"/>
          </a:xfrm>
        </p:spPr>
        <p:txBody>
          <a:bodyPr>
            <a:noAutofit/>
          </a:bodyPr>
          <a:lstStyle/>
          <a:p>
            <a:r>
              <a:rPr lang="pt-BR" sz="1800" dirty="0"/>
              <a:t>Bluetooth surgiu no fim dos anos 1990 nas normas IEEE 802.15.1, que não teve sucesso comercial e acabou de fora da família IEEE 802 </a:t>
            </a:r>
            <a:endParaRPr lang="en-US" sz="1800" dirty="0"/>
          </a:p>
          <a:p>
            <a:endParaRPr lang="pt-BR" sz="1800" dirty="0"/>
          </a:p>
          <a:p>
            <a:r>
              <a:rPr lang="pt-BR" sz="1800" dirty="0"/>
              <a:t>Em 1998, a IEEE estabeleceu as bases para outro tipo de rede sem fio por meio de ondas de rádio: as normas 802.15.1, que correspondem ao Bluetooth.</a:t>
            </a:r>
          </a:p>
          <a:p>
            <a:endParaRPr lang="pt-BR" sz="1800" dirty="0"/>
          </a:p>
          <a:p>
            <a:r>
              <a:rPr lang="pt-BR" sz="1800" dirty="0"/>
              <a:t> Esse padrão foi pensado como um tipo de rede para conexão de eletrônicos a curtas distâncias, com baixo custo e altas velocidades. </a:t>
            </a:r>
          </a:p>
          <a:p>
            <a:endParaRPr lang="pt-BR" sz="1800" dirty="0"/>
          </a:p>
          <a:p>
            <a:r>
              <a:rPr lang="pt-BR" sz="1800" dirty="0"/>
              <a:t>Curiosamente, o nome Bluetooth vem de um rei Viking, Harold "</a:t>
            </a:r>
            <a:r>
              <a:rPr lang="pt-BR" sz="1800" dirty="0" err="1"/>
              <a:t>Blåtand</a:t>
            </a:r>
            <a:r>
              <a:rPr lang="pt-BR" sz="1800" dirty="0"/>
              <a:t>" </a:t>
            </a:r>
            <a:r>
              <a:rPr lang="pt-BR" sz="1800" dirty="0" err="1"/>
              <a:t>Gormsson</a:t>
            </a:r>
            <a:r>
              <a:rPr lang="pt-BR" sz="1800" dirty="0"/>
              <a:t>, que foi rei no século X.</a:t>
            </a:r>
          </a:p>
          <a:p>
            <a:endParaRPr lang="pt-BR" sz="1800" dirty="0"/>
          </a:p>
          <a:p>
            <a:r>
              <a:rPr lang="pt-BR" sz="1800" dirty="0"/>
              <a:t> O termo Bluetooth, que significa "dente azul", é uma tradução para inglês do apelido "</a:t>
            </a:r>
            <a:r>
              <a:rPr lang="pt-BR" sz="1800" dirty="0" err="1"/>
              <a:t>Blåtand</a:t>
            </a:r>
            <a:r>
              <a:rPr lang="pt-BR" sz="1800" dirty="0"/>
              <a:t>".</a:t>
            </a:r>
            <a:endParaRPr lang="en-US" sz="1800" dirty="0"/>
          </a:p>
        </p:txBody>
      </p:sp>
    </p:spTree>
    <p:extLst>
      <p:ext uri="{BB962C8B-B14F-4D97-AF65-F5344CB8AC3E}">
        <p14:creationId xmlns:p14="http://schemas.microsoft.com/office/powerpoint/2010/main" val="24569207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897F0-408B-4B44-B22D-1680A41198D3}"/>
              </a:ext>
            </a:extLst>
          </p:cNvPr>
          <p:cNvSpPr>
            <a:spLocks noGrp="1"/>
          </p:cNvSpPr>
          <p:nvPr>
            <p:ph type="title"/>
          </p:nvPr>
        </p:nvSpPr>
        <p:spPr>
          <a:xfrm>
            <a:off x="2358977" y="1"/>
            <a:ext cx="6405195" cy="801858"/>
          </a:xfrm>
        </p:spPr>
        <p:txBody>
          <a:bodyPr/>
          <a:lstStyle/>
          <a:p>
            <a:r>
              <a:rPr lang="en-US" dirty="0"/>
              <a:t>Bluetooth</a:t>
            </a:r>
          </a:p>
        </p:txBody>
      </p:sp>
      <p:sp>
        <p:nvSpPr>
          <p:cNvPr id="4" name="Slide Number Placeholder 3">
            <a:extLst>
              <a:ext uri="{FF2B5EF4-FFF2-40B4-BE49-F238E27FC236}">
                <a16:creationId xmlns:a16="http://schemas.microsoft.com/office/drawing/2014/main" id="{736C5330-D9A9-4581-9F50-8BFE6BCE32AC}"/>
              </a:ext>
            </a:extLst>
          </p:cNvPr>
          <p:cNvSpPr>
            <a:spLocks noGrp="1"/>
          </p:cNvSpPr>
          <p:nvPr>
            <p:ph type="sldNum" idx="12"/>
          </p:nvPr>
        </p:nvSpPr>
        <p:spPr/>
        <p:txBody>
          <a:bodyPr/>
          <a:lstStyle/>
          <a:p>
            <a:fld id="{00000000-1234-1234-1234-123412341234}" type="slidenum">
              <a:rPr lang="pt-BR" smtClean="0"/>
              <a:pPr/>
              <a:t>79</a:t>
            </a:fld>
            <a:endParaRPr lang="pt-BR"/>
          </a:p>
        </p:txBody>
      </p:sp>
      <p:sp>
        <p:nvSpPr>
          <p:cNvPr id="6" name="Text Placeholder 5">
            <a:extLst>
              <a:ext uri="{FF2B5EF4-FFF2-40B4-BE49-F238E27FC236}">
                <a16:creationId xmlns:a16="http://schemas.microsoft.com/office/drawing/2014/main" id="{B1727A00-9219-49E6-92AB-E0F8EC74377F}"/>
              </a:ext>
            </a:extLst>
          </p:cNvPr>
          <p:cNvSpPr>
            <a:spLocks noGrp="1"/>
          </p:cNvSpPr>
          <p:nvPr>
            <p:ph type="body" idx="1"/>
          </p:nvPr>
        </p:nvSpPr>
        <p:spPr>
          <a:xfrm>
            <a:off x="305093" y="1253331"/>
            <a:ext cx="7886700" cy="4351338"/>
          </a:xfrm>
        </p:spPr>
        <p:txBody>
          <a:bodyPr>
            <a:normAutofit/>
          </a:bodyPr>
          <a:lstStyle/>
          <a:p>
            <a:r>
              <a:rPr lang="pt-BR" sz="2800" dirty="0"/>
              <a:t>Diferente do Wi-Fi, o Bluetooth foi criado para oferecer conectividade simplificada entre aparelhos próximos. </a:t>
            </a:r>
          </a:p>
          <a:p>
            <a:endParaRPr lang="pt-BR" sz="2800" dirty="0"/>
          </a:p>
          <a:p>
            <a:r>
              <a:rPr lang="pt-BR" sz="2800" dirty="0"/>
              <a:t>Por conta disso, a tecnologia usa sinais mais fracos, algo que, se por um lado compromete a velocidade, por outro torna conexões Bluetooth bastante estáveis, mesmo em ambientes com muita interferência.</a:t>
            </a:r>
            <a:endParaRPr lang="en-US" sz="2800" dirty="0"/>
          </a:p>
        </p:txBody>
      </p:sp>
    </p:spTree>
    <p:extLst>
      <p:ext uri="{BB962C8B-B14F-4D97-AF65-F5344CB8AC3E}">
        <p14:creationId xmlns:p14="http://schemas.microsoft.com/office/powerpoint/2010/main" val="722475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Google Shape;27;p1"/>
          <p:cNvSpPr txBox="1">
            <a:spLocks noGrp="1"/>
          </p:cNvSpPr>
          <p:nvPr>
            <p:ph type="ctrTitle"/>
          </p:nvPr>
        </p:nvSpPr>
        <p:spPr>
          <a:xfrm>
            <a:off x="1460500" y="334280"/>
            <a:ext cx="6903131" cy="142876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3200"/>
              <a:buFont typeface="Arial"/>
              <a:buNone/>
            </a:pPr>
            <a:br>
              <a:rPr lang="en-US" sz="3200" b="0" dirty="0"/>
            </a:br>
            <a:r>
              <a:rPr lang="en-US" b="0" dirty="0" err="1"/>
              <a:t>Livro</a:t>
            </a:r>
            <a:r>
              <a:rPr lang="en-US" b="0" dirty="0"/>
              <a:t> </a:t>
            </a:r>
            <a:r>
              <a:rPr lang="en-US" b="0" dirty="0" err="1"/>
              <a:t>sobre</a:t>
            </a:r>
            <a:r>
              <a:rPr lang="en-US" b="0" dirty="0"/>
              <a:t> </a:t>
            </a:r>
            <a:br>
              <a:rPr lang="en-US" b="0" dirty="0"/>
            </a:br>
            <a:r>
              <a:rPr lang="en-US" b="0" dirty="0"/>
              <a:t>Redes de </a:t>
            </a:r>
            <a:r>
              <a:rPr lang="en-US" b="0" dirty="0" err="1"/>
              <a:t>Computadores</a:t>
            </a:r>
            <a:r>
              <a:rPr lang="en-US" b="0" dirty="0"/>
              <a:t> </a:t>
            </a:r>
            <a:br>
              <a:rPr lang="en-US" b="0" dirty="0"/>
            </a:br>
            <a:r>
              <a:rPr lang="en-US" b="0" dirty="0"/>
              <a:t> e</a:t>
            </a:r>
            <a:br>
              <a:rPr lang="en-US" b="0" dirty="0"/>
            </a:br>
            <a:r>
              <a:rPr lang="en-US" b="0" dirty="0"/>
              <a:t>Cloud Computing</a:t>
            </a:r>
            <a:br>
              <a:rPr lang="en-US" b="0" dirty="0"/>
            </a:br>
            <a:br>
              <a:rPr lang="en-US" b="0" dirty="0"/>
            </a:br>
            <a:r>
              <a:rPr lang="en-US" b="0" dirty="0"/>
              <a:t>ULIFE – </a:t>
            </a:r>
            <a:r>
              <a:rPr lang="en-US" b="0" dirty="0" err="1"/>
              <a:t>Biblioteca</a:t>
            </a:r>
            <a:r>
              <a:rPr lang="en-US" b="0" dirty="0"/>
              <a:t> Virtual</a:t>
            </a:r>
            <a:br>
              <a:rPr lang="en-US" b="0" dirty="0"/>
            </a:br>
            <a:br>
              <a:rPr lang="en-US" b="0" dirty="0"/>
            </a:br>
            <a:r>
              <a:rPr lang="en-US" b="0" dirty="0"/>
              <a:t>1 - </a:t>
            </a:r>
            <a:r>
              <a:rPr lang="en-US" b="0" dirty="0" err="1"/>
              <a:t>Tanembaum</a:t>
            </a:r>
            <a:r>
              <a:rPr lang="en-US" b="0" dirty="0"/>
              <a:t> – Redes de </a:t>
            </a:r>
            <a:r>
              <a:rPr lang="en-US" b="0" dirty="0" err="1"/>
              <a:t>Computadores</a:t>
            </a:r>
            <a:br>
              <a:rPr lang="en-US" b="0" dirty="0"/>
            </a:br>
            <a:br>
              <a:rPr lang="en-US" b="0" dirty="0"/>
            </a:br>
            <a:r>
              <a:rPr lang="en-US" b="0" dirty="0"/>
              <a:t>2 – Corner – Redes de </a:t>
            </a:r>
            <a:r>
              <a:rPr lang="en-US" b="0" dirty="0" err="1"/>
              <a:t>Computadores</a:t>
            </a:r>
            <a:br>
              <a:rPr lang="en-US" b="0" dirty="0"/>
            </a:br>
            <a:br>
              <a:rPr lang="en-US" b="0" dirty="0"/>
            </a:br>
            <a:r>
              <a:rPr lang="en-US" b="0" dirty="0"/>
              <a:t>3 – Stallings – Redes de </a:t>
            </a:r>
            <a:r>
              <a:rPr lang="en-US" b="0" dirty="0" err="1"/>
              <a:t>Computadores</a:t>
            </a:r>
            <a:r>
              <a:rPr lang="en-US" b="0" dirty="0"/>
              <a:t> – </a:t>
            </a:r>
            <a:r>
              <a:rPr lang="en-US" b="0" dirty="0" err="1"/>
              <a:t>Segurança</a:t>
            </a:r>
            <a:r>
              <a:rPr lang="en-US" b="0" dirty="0"/>
              <a:t> - </a:t>
            </a:r>
            <a:r>
              <a:rPr lang="en-US" b="0" dirty="0" err="1"/>
              <a:t>Criptografia</a:t>
            </a:r>
            <a:br>
              <a:rPr lang="en-US" b="0" dirty="0"/>
            </a:br>
            <a:br>
              <a:rPr lang="en-US" sz="3200" b="0" dirty="0"/>
            </a:br>
            <a:endParaRPr sz="3200" b="0" dirty="0"/>
          </a:p>
        </p:txBody>
      </p:sp>
    </p:spTree>
    <p:extLst>
      <p:ext uri="{BB962C8B-B14F-4D97-AF65-F5344CB8AC3E}">
        <p14:creationId xmlns:p14="http://schemas.microsoft.com/office/powerpoint/2010/main" val="12824694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AD15-50D3-46AD-B8F0-404B0DD9E4F0}"/>
              </a:ext>
            </a:extLst>
          </p:cNvPr>
          <p:cNvSpPr>
            <a:spLocks noGrp="1"/>
          </p:cNvSpPr>
          <p:nvPr>
            <p:ph type="title"/>
          </p:nvPr>
        </p:nvSpPr>
        <p:spPr>
          <a:xfrm>
            <a:off x="2514600" y="136523"/>
            <a:ext cx="5827542" cy="791945"/>
          </a:xfrm>
        </p:spPr>
        <p:txBody>
          <a:bodyPr>
            <a:normAutofit/>
          </a:bodyPr>
          <a:lstStyle/>
          <a:p>
            <a:r>
              <a:rPr lang="en-US" sz="2000" dirty="0"/>
              <a:t>Wi-Fi</a:t>
            </a:r>
          </a:p>
        </p:txBody>
      </p:sp>
      <p:pic>
        <p:nvPicPr>
          <p:cNvPr id="5" name="Picture 4">
            <a:extLst>
              <a:ext uri="{FF2B5EF4-FFF2-40B4-BE49-F238E27FC236}">
                <a16:creationId xmlns:a16="http://schemas.microsoft.com/office/drawing/2014/main" id="{DDD0CE84-38B9-45C6-AFFA-BB7A3311754F}"/>
              </a:ext>
            </a:extLst>
          </p:cNvPr>
          <p:cNvPicPr>
            <a:picLocks noChangeAspect="1"/>
          </p:cNvPicPr>
          <p:nvPr/>
        </p:nvPicPr>
        <p:blipFill>
          <a:blip r:embed="rId2"/>
          <a:stretch>
            <a:fillRect/>
          </a:stretch>
        </p:blipFill>
        <p:spPr>
          <a:xfrm>
            <a:off x="0" y="854927"/>
            <a:ext cx="9144000" cy="5148146"/>
          </a:xfrm>
          <a:prstGeom prst="rect">
            <a:avLst/>
          </a:prstGeom>
        </p:spPr>
      </p:pic>
      <p:sp>
        <p:nvSpPr>
          <p:cNvPr id="3" name="Text Placeholder 2">
            <a:extLst>
              <a:ext uri="{FF2B5EF4-FFF2-40B4-BE49-F238E27FC236}">
                <a16:creationId xmlns:a16="http://schemas.microsoft.com/office/drawing/2014/main" id="{6683F89C-FEFD-4934-9D64-DE985B9149A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59CC274-8598-4B2B-8CDD-BD1827C96FA1}"/>
              </a:ext>
            </a:extLst>
          </p:cNvPr>
          <p:cNvSpPr>
            <a:spLocks noGrp="1"/>
          </p:cNvSpPr>
          <p:nvPr>
            <p:ph type="sldNum" idx="12"/>
          </p:nvPr>
        </p:nvSpPr>
        <p:spPr/>
        <p:txBody>
          <a:bodyPr/>
          <a:lstStyle/>
          <a:p>
            <a:fld id="{00000000-1234-1234-1234-123412341234}" type="slidenum">
              <a:rPr lang="pt-BR" smtClean="0"/>
              <a:pPr/>
              <a:t>80</a:t>
            </a:fld>
            <a:endParaRPr lang="pt-BR"/>
          </a:p>
        </p:txBody>
      </p:sp>
    </p:spTree>
    <p:extLst>
      <p:ext uri="{BB962C8B-B14F-4D97-AF65-F5344CB8AC3E}">
        <p14:creationId xmlns:p14="http://schemas.microsoft.com/office/powerpoint/2010/main" val="10645404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18A2A-4A1D-4A28-8D96-F9003AD6E67D}"/>
              </a:ext>
            </a:extLst>
          </p:cNvPr>
          <p:cNvSpPr>
            <a:spLocks noGrp="1"/>
          </p:cNvSpPr>
          <p:nvPr>
            <p:ph type="title"/>
          </p:nvPr>
        </p:nvSpPr>
        <p:spPr>
          <a:xfrm>
            <a:off x="2288638" y="0"/>
            <a:ext cx="6700617" cy="681037"/>
          </a:xfrm>
        </p:spPr>
        <p:txBody>
          <a:bodyPr>
            <a:normAutofit/>
          </a:bodyPr>
          <a:lstStyle/>
          <a:p>
            <a:r>
              <a:rPr lang="en-US" sz="2400" dirty="0"/>
              <a:t>Wi-fi 80.11</a:t>
            </a:r>
          </a:p>
        </p:txBody>
      </p:sp>
      <p:sp>
        <p:nvSpPr>
          <p:cNvPr id="3" name="Text Placeholder 2">
            <a:extLst>
              <a:ext uri="{FF2B5EF4-FFF2-40B4-BE49-F238E27FC236}">
                <a16:creationId xmlns:a16="http://schemas.microsoft.com/office/drawing/2014/main" id="{D451D634-0479-453E-B1CF-2F0785230283}"/>
              </a:ext>
            </a:extLst>
          </p:cNvPr>
          <p:cNvSpPr>
            <a:spLocks noGrp="1"/>
          </p:cNvSpPr>
          <p:nvPr>
            <p:ph type="body" idx="1"/>
          </p:nvPr>
        </p:nvSpPr>
        <p:spPr>
          <a:xfrm>
            <a:off x="234755" y="1051902"/>
            <a:ext cx="7886700" cy="4351338"/>
          </a:xfrm>
        </p:spPr>
        <p:txBody>
          <a:bodyPr>
            <a:noAutofit/>
          </a:bodyPr>
          <a:lstStyle/>
          <a:p>
            <a:r>
              <a:rPr lang="pt-BR" sz="2400" dirty="0"/>
              <a:t>Até alguns anos atrás, somente era possível interconectar computadores por meio de cabos. Este tipo de conexão é bastante popular, mas conta com algumas limitações, por exemplo: só se pode movimentar o computador até o limite de alcance do cabo; ambientes com muitos computadores podem exigir adaptações na estrutura do prédio para a passagem dos fios; em uma casa, pode ser necessário fazer furos na parede para que os cabos alcancem outros cômodos; a manipulação constante ou incorreta pode fazer com que o conector do cabo se danifique. Felizmente, as redes sem fio (wireless) Wi-Fi surgiram para eliminar estas limitações.</a:t>
            </a:r>
            <a:endParaRPr lang="en-US" sz="2400" dirty="0"/>
          </a:p>
        </p:txBody>
      </p:sp>
      <p:sp>
        <p:nvSpPr>
          <p:cNvPr id="4" name="Slide Number Placeholder 3">
            <a:extLst>
              <a:ext uri="{FF2B5EF4-FFF2-40B4-BE49-F238E27FC236}">
                <a16:creationId xmlns:a16="http://schemas.microsoft.com/office/drawing/2014/main" id="{A0165AFC-0567-4F18-8018-18E95EA49468}"/>
              </a:ext>
            </a:extLst>
          </p:cNvPr>
          <p:cNvSpPr>
            <a:spLocks noGrp="1"/>
          </p:cNvSpPr>
          <p:nvPr>
            <p:ph type="sldNum" idx="12"/>
          </p:nvPr>
        </p:nvSpPr>
        <p:spPr/>
        <p:txBody>
          <a:bodyPr/>
          <a:lstStyle/>
          <a:p>
            <a:fld id="{00000000-1234-1234-1234-123412341234}" type="slidenum">
              <a:rPr lang="pt-BR" smtClean="0"/>
              <a:pPr/>
              <a:t>81</a:t>
            </a:fld>
            <a:endParaRPr lang="pt-BR"/>
          </a:p>
        </p:txBody>
      </p:sp>
    </p:spTree>
    <p:extLst>
      <p:ext uri="{BB962C8B-B14F-4D97-AF65-F5344CB8AC3E}">
        <p14:creationId xmlns:p14="http://schemas.microsoft.com/office/powerpoint/2010/main" val="26032056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18A2A-4A1D-4A28-8D96-F9003AD6E67D}"/>
              </a:ext>
            </a:extLst>
          </p:cNvPr>
          <p:cNvSpPr>
            <a:spLocks noGrp="1"/>
          </p:cNvSpPr>
          <p:nvPr>
            <p:ph type="title"/>
          </p:nvPr>
        </p:nvSpPr>
        <p:spPr>
          <a:xfrm>
            <a:off x="2316773" y="18256"/>
            <a:ext cx="7886700" cy="839874"/>
          </a:xfrm>
        </p:spPr>
        <p:txBody>
          <a:bodyPr/>
          <a:lstStyle/>
          <a:p>
            <a:r>
              <a:rPr lang="en-US" dirty="0"/>
              <a:t>Wi-fi 80.11</a:t>
            </a:r>
          </a:p>
        </p:txBody>
      </p:sp>
      <p:sp>
        <p:nvSpPr>
          <p:cNvPr id="4" name="Slide Number Placeholder 3">
            <a:extLst>
              <a:ext uri="{FF2B5EF4-FFF2-40B4-BE49-F238E27FC236}">
                <a16:creationId xmlns:a16="http://schemas.microsoft.com/office/drawing/2014/main" id="{A0165AFC-0567-4F18-8018-18E95EA49468}"/>
              </a:ext>
            </a:extLst>
          </p:cNvPr>
          <p:cNvSpPr>
            <a:spLocks noGrp="1"/>
          </p:cNvSpPr>
          <p:nvPr>
            <p:ph type="sldNum" idx="12"/>
          </p:nvPr>
        </p:nvSpPr>
        <p:spPr/>
        <p:txBody>
          <a:bodyPr/>
          <a:lstStyle/>
          <a:p>
            <a:fld id="{00000000-1234-1234-1234-123412341234}" type="slidenum">
              <a:rPr lang="pt-BR" smtClean="0"/>
              <a:pPr/>
              <a:t>82</a:t>
            </a:fld>
            <a:endParaRPr lang="pt-BR"/>
          </a:p>
        </p:txBody>
      </p:sp>
      <p:sp>
        <p:nvSpPr>
          <p:cNvPr id="6" name="Text Placeholder 5">
            <a:extLst>
              <a:ext uri="{FF2B5EF4-FFF2-40B4-BE49-F238E27FC236}">
                <a16:creationId xmlns:a16="http://schemas.microsoft.com/office/drawing/2014/main" id="{E1F2889D-DD2D-423C-9CC6-4741ED4EC065}"/>
              </a:ext>
            </a:extLst>
          </p:cNvPr>
          <p:cNvSpPr>
            <a:spLocks noGrp="1"/>
          </p:cNvSpPr>
          <p:nvPr>
            <p:ph type="body" idx="1"/>
          </p:nvPr>
        </p:nvSpPr>
        <p:spPr>
          <a:xfrm>
            <a:off x="347297" y="1253331"/>
            <a:ext cx="7886700" cy="4351338"/>
          </a:xfrm>
        </p:spPr>
        <p:txBody>
          <a:bodyPr>
            <a:normAutofit/>
          </a:bodyPr>
          <a:lstStyle/>
          <a:p>
            <a:r>
              <a:rPr lang="pt-BR" sz="2000" dirty="0"/>
              <a:t>O uso deste tipo de rede está se tornando cada vez mais comum, não só nos ambientes domésticos e corporativos, mas também em locais públicos (bares, lanchonetes, shoppings, livrarias, aeroportos, </a:t>
            </a:r>
            <a:r>
              <a:rPr lang="pt-BR" sz="2000" dirty="0" err="1"/>
              <a:t>etc</a:t>
            </a:r>
            <a:r>
              <a:rPr lang="pt-BR" sz="2000" dirty="0"/>
              <a:t>) e em instituições acadêmicas. Por esta razão, o </a:t>
            </a:r>
            <a:r>
              <a:rPr lang="pt-BR" sz="2000" dirty="0" err="1"/>
              <a:t>InfoWester</a:t>
            </a:r>
            <a:r>
              <a:rPr lang="pt-BR" sz="2000" dirty="0"/>
              <a:t> mostra nas próximas linhas as principais características da tecnologia Wi-Fi, explica um pouco do seu funcionamento e dá algumas dicas importantes de segurança.</a:t>
            </a:r>
          </a:p>
          <a:p>
            <a:endParaRPr lang="pt-BR" sz="2000" dirty="0"/>
          </a:p>
          <a:p>
            <a:r>
              <a:rPr lang="pt-BR" sz="2000" dirty="0"/>
              <a:t>Como não poderia deixar de ser, você também conhecerá as diferenças entre padrões Wi-Fi como 802.11b, 802.11g, 802.11n e 802.11ac.</a:t>
            </a:r>
            <a:endParaRPr lang="en-US" sz="2000" dirty="0"/>
          </a:p>
        </p:txBody>
      </p:sp>
    </p:spTree>
    <p:extLst>
      <p:ext uri="{BB962C8B-B14F-4D97-AF65-F5344CB8AC3E}">
        <p14:creationId xmlns:p14="http://schemas.microsoft.com/office/powerpoint/2010/main" val="38666470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FE4B9-DAA6-45EF-9FDA-31F993EA8FCF}"/>
              </a:ext>
            </a:extLst>
          </p:cNvPr>
          <p:cNvSpPr>
            <a:spLocks noGrp="1"/>
          </p:cNvSpPr>
          <p:nvPr>
            <p:ph type="title"/>
          </p:nvPr>
        </p:nvSpPr>
        <p:spPr>
          <a:xfrm>
            <a:off x="2133893" y="0"/>
            <a:ext cx="7886700" cy="1325563"/>
          </a:xfrm>
        </p:spPr>
        <p:txBody>
          <a:bodyPr/>
          <a:lstStyle/>
          <a:p>
            <a:r>
              <a:rPr lang="pt-BR" dirty="0"/>
              <a:t>Wi-F</a:t>
            </a:r>
            <a:endParaRPr lang="en-US" dirty="0"/>
          </a:p>
        </p:txBody>
      </p:sp>
      <p:sp>
        <p:nvSpPr>
          <p:cNvPr id="3" name="Text Placeholder 2">
            <a:extLst>
              <a:ext uri="{FF2B5EF4-FFF2-40B4-BE49-F238E27FC236}">
                <a16:creationId xmlns:a16="http://schemas.microsoft.com/office/drawing/2014/main" id="{E2B744E3-8FF7-469D-BD65-EC239B7ACA9A}"/>
              </a:ext>
            </a:extLst>
          </p:cNvPr>
          <p:cNvSpPr>
            <a:spLocks noGrp="1"/>
          </p:cNvSpPr>
          <p:nvPr>
            <p:ph type="body" idx="1"/>
          </p:nvPr>
        </p:nvSpPr>
        <p:spPr>
          <a:xfrm>
            <a:off x="628650" y="1572407"/>
            <a:ext cx="7886700" cy="4351338"/>
          </a:xfrm>
        </p:spPr>
        <p:txBody>
          <a:bodyPr>
            <a:normAutofit/>
          </a:bodyPr>
          <a:lstStyle/>
          <a:p>
            <a:r>
              <a:rPr lang="pt-BR" sz="2400" dirty="0"/>
              <a:t>Wi-Fi é um conjunto de especificações para redes locais sem fio (WLAN - Wireless Local Area Network) baseada no padrão IEEE 802.11. O nome "Wi-Fi" é tido como uma abreviatura do termo inglês "Wireless </a:t>
            </a:r>
            <a:r>
              <a:rPr lang="pt-BR" sz="2400" dirty="0" err="1"/>
              <a:t>Fidelity</a:t>
            </a:r>
            <a:r>
              <a:rPr lang="pt-BR" sz="2400" dirty="0"/>
              <a:t>", embora a Wi-Fi Alliance, entidade responsável principalmente pelo licenciamento de produtos baseados na tecnologia, nunca tenha afirmado tal conclusão. É comum encontrar o nome Wi-Fi escrito como WiFi, </a:t>
            </a:r>
            <a:r>
              <a:rPr lang="pt-BR" sz="2400" dirty="0" err="1"/>
              <a:t>Wi-fi</a:t>
            </a:r>
            <a:r>
              <a:rPr lang="pt-BR" sz="2400" dirty="0"/>
              <a:t> ou até mesmo </a:t>
            </a:r>
            <a:r>
              <a:rPr lang="pt-BR" sz="2400" dirty="0" err="1"/>
              <a:t>wifi</a:t>
            </a:r>
            <a:r>
              <a:rPr lang="pt-BR" sz="2400" dirty="0"/>
              <a:t>. Todas estas denominações se referem à mesma tecnologia.</a:t>
            </a:r>
            <a:endParaRPr lang="en-US" sz="2400" dirty="0"/>
          </a:p>
        </p:txBody>
      </p:sp>
      <p:sp>
        <p:nvSpPr>
          <p:cNvPr id="4" name="Slide Number Placeholder 3">
            <a:extLst>
              <a:ext uri="{FF2B5EF4-FFF2-40B4-BE49-F238E27FC236}">
                <a16:creationId xmlns:a16="http://schemas.microsoft.com/office/drawing/2014/main" id="{BE3F99B2-553E-4AEA-A161-5A7805229609}"/>
              </a:ext>
            </a:extLst>
          </p:cNvPr>
          <p:cNvSpPr>
            <a:spLocks noGrp="1"/>
          </p:cNvSpPr>
          <p:nvPr>
            <p:ph type="sldNum" idx="12"/>
          </p:nvPr>
        </p:nvSpPr>
        <p:spPr/>
        <p:txBody>
          <a:bodyPr/>
          <a:lstStyle/>
          <a:p>
            <a:fld id="{00000000-1234-1234-1234-123412341234}" type="slidenum">
              <a:rPr lang="pt-BR" smtClean="0"/>
              <a:pPr/>
              <a:t>83</a:t>
            </a:fld>
            <a:endParaRPr lang="pt-BR"/>
          </a:p>
        </p:txBody>
      </p:sp>
    </p:spTree>
    <p:extLst>
      <p:ext uri="{BB962C8B-B14F-4D97-AF65-F5344CB8AC3E}">
        <p14:creationId xmlns:p14="http://schemas.microsoft.com/office/powerpoint/2010/main" val="9826391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6AE9D-678F-4ACF-A65F-04AF9A4408E8}"/>
              </a:ext>
            </a:extLst>
          </p:cNvPr>
          <p:cNvSpPr>
            <a:spLocks noGrp="1"/>
          </p:cNvSpPr>
          <p:nvPr>
            <p:ph type="title"/>
          </p:nvPr>
        </p:nvSpPr>
        <p:spPr>
          <a:xfrm>
            <a:off x="2546252" y="0"/>
            <a:ext cx="5969098" cy="886265"/>
          </a:xfrm>
        </p:spPr>
        <p:txBody>
          <a:bodyPr/>
          <a:lstStyle/>
          <a:p>
            <a:r>
              <a:rPr lang="pt-BR" dirty="0"/>
              <a:t>Wi-F</a:t>
            </a:r>
            <a:endParaRPr lang="en-US" dirty="0"/>
          </a:p>
        </p:txBody>
      </p:sp>
      <p:sp>
        <p:nvSpPr>
          <p:cNvPr id="3" name="Text Placeholder 2">
            <a:extLst>
              <a:ext uri="{FF2B5EF4-FFF2-40B4-BE49-F238E27FC236}">
                <a16:creationId xmlns:a16="http://schemas.microsoft.com/office/drawing/2014/main" id="{D626F101-AC21-46AB-BE67-2C9FEDE70167}"/>
              </a:ext>
            </a:extLst>
          </p:cNvPr>
          <p:cNvSpPr>
            <a:spLocks noGrp="1"/>
          </p:cNvSpPr>
          <p:nvPr>
            <p:ph type="body" idx="1"/>
          </p:nvPr>
        </p:nvSpPr>
        <p:spPr>
          <a:xfrm>
            <a:off x="375431" y="978388"/>
            <a:ext cx="7886700" cy="4351338"/>
          </a:xfrm>
        </p:spPr>
        <p:txBody>
          <a:bodyPr>
            <a:normAutofit/>
          </a:bodyPr>
          <a:lstStyle/>
          <a:p>
            <a:r>
              <a:rPr lang="pt-BR" sz="1800" dirty="0"/>
              <a:t>Com a tecnologia Wi-Fi, é possível implementar redes que conectam computadores e outros dispositivos compatíveis (smartphones, tablets, consoles de videogame, impressoras, </a:t>
            </a:r>
            <a:r>
              <a:rPr lang="pt-BR" sz="1800" dirty="0" err="1"/>
              <a:t>etc</a:t>
            </a:r>
            <a:r>
              <a:rPr lang="pt-BR" sz="1800" dirty="0"/>
              <a:t>) que estejam próximos geograficamente. Estas redes não exigem o uso de cabos, já que efetuam a transmissão de dados por meio de radiofrequência. Este esquema oferece várias vantagens, entre elas: permite ao usuário utilizar a rede em qualquer ponto dentro dos limites de alcance da transmissão; possibilita a inserção rápida de outros computadores e dispositivos na rede; evita que paredes ou estruturas prediais sejam furadas ou adaptadas para a passagem de fios.</a:t>
            </a:r>
            <a:endParaRPr lang="en-US" sz="1800" dirty="0"/>
          </a:p>
        </p:txBody>
      </p:sp>
      <p:sp>
        <p:nvSpPr>
          <p:cNvPr id="4" name="Slide Number Placeholder 3">
            <a:extLst>
              <a:ext uri="{FF2B5EF4-FFF2-40B4-BE49-F238E27FC236}">
                <a16:creationId xmlns:a16="http://schemas.microsoft.com/office/drawing/2014/main" id="{F813540B-6A5E-4F24-86E0-224156656233}"/>
              </a:ext>
            </a:extLst>
          </p:cNvPr>
          <p:cNvSpPr>
            <a:spLocks noGrp="1"/>
          </p:cNvSpPr>
          <p:nvPr>
            <p:ph type="sldNum" idx="12"/>
          </p:nvPr>
        </p:nvSpPr>
        <p:spPr/>
        <p:txBody>
          <a:bodyPr/>
          <a:lstStyle/>
          <a:p>
            <a:fld id="{00000000-1234-1234-1234-123412341234}" type="slidenum">
              <a:rPr lang="pt-BR" smtClean="0"/>
              <a:pPr/>
              <a:t>84</a:t>
            </a:fld>
            <a:endParaRPr lang="pt-BR"/>
          </a:p>
        </p:txBody>
      </p:sp>
    </p:spTree>
    <p:extLst>
      <p:ext uri="{BB962C8B-B14F-4D97-AF65-F5344CB8AC3E}">
        <p14:creationId xmlns:p14="http://schemas.microsoft.com/office/powerpoint/2010/main" val="39458341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31918-DD99-4CD3-8810-99C1F40E1F05}"/>
              </a:ext>
            </a:extLst>
          </p:cNvPr>
          <p:cNvSpPr>
            <a:spLocks noGrp="1"/>
          </p:cNvSpPr>
          <p:nvPr>
            <p:ph type="title"/>
          </p:nvPr>
        </p:nvSpPr>
        <p:spPr>
          <a:xfrm>
            <a:off x="2204232" y="0"/>
            <a:ext cx="5983165" cy="858129"/>
          </a:xfrm>
        </p:spPr>
        <p:txBody>
          <a:bodyPr/>
          <a:lstStyle/>
          <a:p>
            <a:r>
              <a:rPr lang="pt-BR" dirty="0"/>
              <a:t>Wi-F</a:t>
            </a:r>
            <a:endParaRPr lang="en-US" dirty="0"/>
          </a:p>
        </p:txBody>
      </p:sp>
      <p:sp>
        <p:nvSpPr>
          <p:cNvPr id="3" name="Text Placeholder 2">
            <a:extLst>
              <a:ext uri="{FF2B5EF4-FFF2-40B4-BE49-F238E27FC236}">
                <a16:creationId xmlns:a16="http://schemas.microsoft.com/office/drawing/2014/main" id="{71360825-8D29-44DB-8C27-8CE80F073EAF}"/>
              </a:ext>
            </a:extLst>
          </p:cNvPr>
          <p:cNvSpPr>
            <a:spLocks noGrp="1"/>
          </p:cNvSpPr>
          <p:nvPr>
            <p:ph type="body" idx="1"/>
          </p:nvPr>
        </p:nvSpPr>
        <p:spPr>
          <a:xfrm>
            <a:off x="1" y="1253331"/>
            <a:ext cx="8918916" cy="4351338"/>
          </a:xfrm>
        </p:spPr>
        <p:txBody>
          <a:bodyPr>
            <a:normAutofit/>
          </a:bodyPr>
          <a:lstStyle/>
          <a:p>
            <a:r>
              <a:rPr lang="pt-BR" sz="1600" dirty="0"/>
              <a:t>A flexibilidade do Wi-Fi é tão grande que se tornou viável a implementação de redes que fazem uso desta tecnologia nos mais variados lugares, principalmente pelo fato de as vantagens citadas no parágrafo anterior muitas vezes resultarem em diminuição de custos. Assim sendo, é comum encontrar redes Wi-Fi disponíveis em hotéis, aeroportos, rodoviárias, bares, restaurantes, shoppings, escolas, universidades, escritórios, hospitais, etc. Para utilizar estas redes, basta ao usuário ter um laptop, smartphone ou qualquer dispositivo compatível com Wi-Fi.</a:t>
            </a:r>
            <a:endParaRPr lang="en-US" sz="1600" dirty="0"/>
          </a:p>
        </p:txBody>
      </p:sp>
      <p:sp>
        <p:nvSpPr>
          <p:cNvPr id="4" name="Slide Number Placeholder 3">
            <a:extLst>
              <a:ext uri="{FF2B5EF4-FFF2-40B4-BE49-F238E27FC236}">
                <a16:creationId xmlns:a16="http://schemas.microsoft.com/office/drawing/2014/main" id="{88CB5ED8-69CD-4DF4-AB44-F94798715941}"/>
              </a:ext>
            </a:extLst>
          </p:cNvPr>
          <p:cNvSpPr>
            <a:spLocks noGrp="1"/>
          </p:cNvSpPr>
          <p:nvPr>
            <p:ph type="sldNum" idx="12"/>
          </p:nvPr>
        </p:nvSpPr>
        <p:spPr/>
        <p:txBody>
          <a:bodyPr/>
          <a:lstStyle/>
          <a:p>
            <a:fld id="{00000000-1234-1234-1234-123412341234}" type="slidenum">
              <a:rPr lang="pt-BR" smtClean="0"/>
              <a:pPr/>
              <a:t>85</a:t>
            </a:fld>
            <a:endParaRPr lang="pt-BR"/>
          </a:p>
        </p:txBody>
      </p:sp>
      <p:pic>
        <p:nvPicPr>
          <p:cNvPr id="5" name="Picture 4">
            <a:extLst>
              <a:ext uri="{FF2B5EF4-FFF2-40B4-BE49-F238E27FC236}">
                <a16:creationId xmlns:a16="http://schemas.microsoft.com/office/drawing/2014/main" id="{3DC3A833-CA27-43D2-AFA5-726D940B9279}"/>
              </a:ext>
            </a:extLst>
          </p:cNvPr>
          <p:cNvPicPr>
            <a:picLocks noChangeAspect="1"/>
          </p:cNvPicPr>
          <p:nvPr/>
        </p:nvPicPr>
        <p:blipFill>
          <a:blip r:embed="rId2"/>
          <a:stretch>
            <a:fillRect/>
          </a:stretch>
        </p:blipFill>
        <p:spPr>
          <a:xfrm>
            <a:off x="3176221" y="3623470"/>
            <a:ext cx="2228850" cy="1762125"/>
          </a:xfrm>
          <a:prstGeom prst="rect">
            <a:avLst/>
          </a:prstGeom>
        </p:spPr>
      </p:pic>
    </p:spTree>
    <p:extLst>
      <p:ext uri="{BB962C8B-B14F-4D97-AF65-F5344CB8AC3E}">
        <p14:creationId xmlns:p14="http://schemas.microsoft.com/office/powerpoint/2010/main" val="24094016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D879B-E929-45F7-BB4C-975AD16A1C1B}"/>
              </a:ext>
            </a:extLst>
          </p:cNvPr>
          <p:cNvSpPr>
            <a:spLocks noGrp="1"/>
          </p:cNvSpPr>
          <p:nvPr>
            <p:ph type="title"/>
          </p:nvPr>
        </p:nvSpPr>
        <p:spPr>
          <a:xfrm>
            <a:off x="2514600" y="0"/>
            <a:ext cx="6291775" cy="787791"/>
          </a:xfrm>
        </p:spPr>
        <p:txBody>
          <a:bodyPr/>
          <a:lstStyle/>
          <a:p>
            <a:r>
              <a:rPr lang="pt-BR" dirty="0"/>
              <a:t>Wi-F</a:t>
            </a:r>
            <a:endParaRPr lang="en-US" dirty="0"/>
          </a:p>
        </p:txBody>
      </p:sp>
      <p:sp>
        <p:nvSpPr>
          <p:cNvPr id="3" name="Text Placeholder 2">
            <a:extLst>
              <a:ext uri="{FF2B5EF4-FFF2-40B4-BE49-F238E27FC236}">
                <a16:creationId xmlns:a16="http://schemas.microsoft.com/office/drawing/2014/main" id="{67A9BCC4-6F27-452B-929F-00B542B4A21C}"/>
              </a:ext>
            </a:extLst>
          </p:cNvPr>
          <p:cNvSpPr>
            <a:spLocks noGrp="1"/>
          </p:cNvSpPr>
          <p:nvPr>
            <p:ph type="body" idx="1"/>
          </p:nvPr>
        </p:nvSpPr>
        <p:spPr>
          <a:xfrm>
            <a:off x="0" y="1080038"/>
            <a:ext cx="8947052" cy="4351338"/>
          </a:xfrm>
        </p:spPr>
        <p:txBody>
          <a:bodyPr>
            <a:normAutofit/>
          </a:bodyPr>
          <a:lstStyle/>
          <a:p>
            <a:r>
              <a:rPr lang="pt-BR" sz="1800" dirty="0"/>
              <a:t>O padrão IEEE 802.11 estabelece normas para a criação e para o uso de redes sem fio. A transmissão deste tipo de rede é feita por sinais de radiofrequência, que se propagam pelo ar e podem cobrir áreas na casa das centenas de metros. Como existem inúmeros serviços que podem utilizar sinais de rádio, é necessário que cada um opere de acordo com as exigências estabelecidas pelo governo de cada país. Esta é uma maneira de evitar problemas, especialmente interferências.</a:t>
            </a:r>
          </a:p>
          <a:p>
            <a:endParaRPr lang="pt-BR" sz="1800" dirty="0"/>
          </a:p>
          <a:p>
            <a:r>
              <a:rPr lang="pt-BR" sz="1800" dirty="0"/>
              <a:t>Há, no entanto, alguns segmentos de frequência que podem ser usados sem necessidade de aprovação direta de entidades apropriadas de cada governo: as faixas ISM (Industrial, </a:t>
            </a:r>
            <a:r>
              <a:rPr lang="pt-BR" sz="1800" dirty="0" err="1"/>
              <a:t>Scientific</a:t>
            </a:r>
            <a:r>
              <a:rPr lang="pt-BR" sz="1800" dirty="0"/>
              <a:t> </a:t>
            </a:r>
            <a:r>
              <a:rPr lang="pt-BR" sz="1800" dirty="0" err="1"/>
              <a:t>and</a:t>
            </a:r>
            <a:r>
              <a:rPr lang="pt-BR" sz="1800" dirty="0"/>
              <a:t> Medical), que podem operar, entre outros, com os seguintes intervalos: 902 MHz - 928 MHz; 2,4 GHz - 2,485 GHz e 5,15 GHz - 5,825 GHz (dependendo do país, esses limites podem sofrer variações).</a:t>
            </a:r>
          </a:p>
          <a:p>
            <a:r>
              <a:rPr lang="pt-BR" sz="1800" dirty="0"/>
              <a:t>duas últimas faixas que o Wi-Fi utiliza, no entanto, tal característica pode variar conforme a versão do padrão 802.11.</a:t>
            </a:r>
            <a:endParaRPr lang="en-US" sz="1800" dirty="0"/>
          </a:p>
        </p:txBody>
      </p:sp>
      <p:sp>
        <p:nvSpPr>
          <p:cNvPr id="4" name="Slide Number Placeholder 3">
            <a:extLst>
              <a:ext uri="{FF2B5EF4-FFF2-40B4-BE49-F238E27FC236}">
                <a16:creationId xmlns:a16="http://schemas.microsoft.com/office/drawing/2014/main" id="{3212F5A9-F165-4B30-A38A-580CCC525960}"/>
              </a:ext>
            </a:extLst>
          </p:cNvPr>
          <p:cNvSpPr>
            <a:spLocks noGrp="1"/>
          </p:cNvSpPr>
          <p:nvPr>
            <p:ph type="sldNum" idx="12"/>
          </p:nvPr>
        </p:nvSpPr>
        <p:spPr/>
        <p:txBody>
          <a:bodyPr/>
          <a:lstStyle/>
          <a:p>
            <a:fld id="{00000000-1234-1234-1234-123412341234}" type="slidenum">
              <a:rPr lang="pt-BR" smtClean="0"/>
              <a:pPr/>
              <a:t>86</a:t>
            </a:fld>
            <a:endParaRPr lang="pt-BR"/>
          </a:p>
        </p:txBody>
      </p:sp>
    </p:spTree>
    <p:extLst>
      <p:ext uri="{BB962C8B-B14F-4D97-AF65-F5344CB8AC3E}">
        <p14:creationId xmlns:p14="http://schemas.microsoft.com/office/powerpoint/2010/main" val="3066428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D879B-E929-45F7-BB4C-975AD16A1C1B}"/>
              </a:ext>
            </a:extLst>
          </p:cNvPr>
          <p:cNvSpPr>
            <a:spLocks noGrp="1"/>
          </p:cNvSpPr>
          <p:nvPr>
            <p:ph type="title"/>
          </p:nvPr>
        </p:nvSpPr>
        <p:spPr>
          <a:xfrm>
            <a:off x="2232367" y="1"/>
            <a:ext cx="5940962" cy="815926"/>
          </a:xfrm>
        </p:spPr>
        <p:txBody>
          <a:bodyPr>
            <a:normAutofit/>
          </a:bodyPr>
          <a:lstStyle/>
          <a:p>
            <a:r>
              <a:rPr lang="pt-BR" sz="1800" dirty="0"/>
              <a:t>SSID (Service Set </a:t>
            </a:r>
            <a:r>
              <a:rPr lang="pt-BR" sz="1800" dirty="0" err="1"/>
              <a:t>Identifier</a:t>
            </a:r>
            <a:r>
              <a:rPr lang="pt-BR" sz="1800" dirty="0"/>
              <a:t>)</a:t>
            </a:r>
            <a:br>
              <a:rPr lang="pt-BR" sz="1800" dirty="0"/>
            </a:br>
            <a:endParaRPr lang="en-US" sz="1800" dirty="0"/>
          </a:p>
        </p:txBody>
      </p:sp>
      <p:sp>
        <p:nvSpPr>
          <p:cNvPr id="4" name="Slide Number Placeholder 3">
            <a:extLst>
              <a:ext uri="{FF2B5EF4-FFF2-40B4-BE49-F238E27FC236}">
                <a16:creationId xmlns:a16="http://schemas.microsoft.com/office/drawing/2014/main" id="{3212F5A9-F165-4B30-A38A-580CCC525960}"/>
              </a:ext>
            </a:extLst>
          </p:cNvPr>
          <p:cNvSpPr>
            <a:spLocks noGrp="1"/>
          </p:cNvSpPr>
          <p:nvPr>
            <p:ph type="sldNum" idx="12"/>
          </p:nvPr>
        </p:nvSpPr>
        <p:spPr/>
        <p:txBody>
          <a:bodyPr/>
          <a:lstStyle/>
          <a:p>
            <a:fld id="{00000000-1234-1234-1234-123412341234}" type="slidenum">
              <a:rPr lang="pt-BR" smtClean="0"/>
              <a:pPr/>
              <a:t>87</a:t>
            </a:fld>
            <a:endParaRPr lang="pt-BR"/>
          </a:p>
        </p:txBody>
      </p:sp>
      <p:sp>
        <p:nvSpPr>
          <p:cNvPr id="8" name="Text Placeholder 7">
            <a:extLst>
              <a:ext uri="{FF2B5EF4-FFF2-40B4-BE49-F238E27FC236}">
                <a16:creationId xmlns:a16="http://schemas.microsoft.com/office/drawing/2014/main" id="{BD158F9D-5424-4385-9478-A580CA679452}"/>
              </a:ext>
            </a:extLst>
          </p:cNvPr>
          <p:cNvSpPr>
            <a:spLocks noGrp="1"/>
          </p:cNvSpPr>
          <p:nvPr>
            <p:ph type="body" idx="1"/>
          </p:nvPr>
        </p:nvSpPr>
        <p:spPr>
          <a:xfrm>
            <a:off x="0" y="1037835"/>
            <a:ext cx="8961120" cy="4351338"/>
          </a:xfrm>
        </p:spPr>
        <p:txBody>
          <a:bodyPr>
            <a:noAutofit/>
          </a:bodyPr>
          <a:lstStyle/>
          <a:p>
            <a:r>
              <a:rPr lang="pt-BR" sz="2000" dirty="0"/>
              <a:t>Nas versões mais importantes do 802.11, é conveniente saber que, para uma rede deste tipo ser estabelecida, é necessário que os dispositivos (também chamados de STA - de "</a:t>
            </a:r>
            <a:r>
              <a:rPr lang="pt-BR" sz="2000" dirty="0" err="1"/>
              <a:t>station</a:t>
            </a:r>
            <a:r>
              <a:rPr lang="pt-BR" sz="2000" dirty="0"/>
              <a:t>") se conectem a aparelhos que forneçam o acesso. Estes são genericamente denominados Access Point (AP). Quando um ou mais </a:t>
            </a:r>
            <a:r>
              <a:rPr lang="pt-BR" sz="2000" dirty="0" err="1"/>
              <a:t>STAs</a:t>
            </a:r>
            <a:r>
              <a:rPr lang="pt-BR" sz="2000" dirty="0"/>
              <a:t> se conectam a um AP, tem-se, portanto, uma rede, que é denominada Basic Service Set (BSS).</a:t>
            </a:r>
          </a:p>
          <a:p>
            <a:endParaRPr lang="pt-BR" sz="2000" dirty="0"/>
          </a:p>
          <a:p>
            <a:r>
              <a:rPr lang="pt-BR" sz="2000" dirty="0"/>
              <a:t>Por questões de segurança e pela possibilidade de haver mais de um BSS em determinado local (por exemplo, duas redes sem fio criadas por empresas diferentes em uma área de eventos), é importante que cada um receba uma identificação denominada Service Set </a:t>
            </a:r>
            <a:r>
              <a:rPr lang="pt-BR" sz="2000" dirty="0" err="1"/>
              <a:t>Identifier</a:t>
            </a:r>
            <a:r>
              <a:rPr lang="pt-BR" sz="2000" dirty="0"/>
              <a:t> (SSID), um conjunto de caracteres que, após definido, é inserido no cabeçalho de cada pacote de dados da rede. Em outras palavras, o SSID nada mais é do que o nome dado a cada rede sem fio.</a:t>
            </a:r>
            <a:endParaRPr lang="en-US" sz="2000" dirty="0"/>
          </a:p>
        </p:txBody>
      </p:sp>
    </p:spTree>
    <p:extLst>
      <p:ext uri="{BB962C8B-B14F-4D97-AF65-F5344CB8AC3E}">
        <p14:creationId xmlns:p14="http://schemas.microsoft.com/office/powerpoint/2010/main" val="29786480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15E0D-FA5D-4B60-A5C3-D34E43E64AFA}"/>
              </a:ext>
            </a:extLst>
          </p:cNvPr>
          <p:cNvSpPr>
            <a:spLocks noGrp="1"/>
          </p:cNvSpPr>
          <p:nvPr>
            <p:ph type="title"/>
          </p:nvPr>
        </p:nvSpPr>
        <p:spPr>
          <a:xfrm>
            <a:off x="2035419" y="44181"/>
            <a:ext cx="6236384" cy="870220"/>
          </a:xfrm>
        </p:spPr>
        <p:txBody>
          <a:bodyPr/>
          <a:lstStyle/>
          <a:p>
            <a:r>
              <a:rPr lang="pt-BR" sz="2000" dirty="0"/>
              <a:t>Estações (</a:t>
            </a:r>
            <a:r>
              <a:rPr lang="pt-BR" sz="2000" dirty="0" err="1"/>
              <a:t>STAs</a:t>
            </a:r>
            <a:r>
              <a:rPr lang="pt-BR" sz="2000" dirty="0"/>
              <a:t>) e </a:t>
            </a:r>
            <a:r>
              <a:rPr lang="pt-BR" sz="2000" dirty="0" err="1"/>
              <a:t>access</a:t>
            </a:r>
            <a:r>
              <a:rPr lang="pt-BR" sz="2000" dirty="0"/>
              <a:t> point (AP) Wi-Fi</a:t>
            </a:r>
            <a:br>
              <a:rPr lang="en-US" dirty="0"/>
            </a:br>
            <a:endParaRPr lang="en-US" dirty="0"/>
          </a:p>
        </p:txBody>
      </p:sp>
      <p:pic>
        <p:nvPicPr>
          <p:cNvPr id="5" name="Picture 4">
            <a:extLst>
              <a:ext uri="{FF2B5EF4-FFF2-40B4-BE49-F238E27FC236}">
                <a16:creationId xmlns:a16="http://schemas.microsoft.com/office/drawing/2014/main" id="{E743A8C9-296F-4EA9-8339-258C043E7164}"/>
              </a:ext>
            </a:extLst>
          </p:cNvPr>
          <p:cNvPicPr>
            <a:picLocks noChangeAspect="1"/>
          </p:cNvPicPr>
          <p:nvPr/>
        </p:nvPicPr>
        <p:blipFill>
          <a:blip r:embed="rId2"/>
          <a:stretch>
            <a:fillRect/>
          </a:stretch>
        </p:blipFill>
        <p:spPr>
          <a:xfrm>
            <a:off x="1392702" y="1055078"/>
            <a:ext cx="6386732" cy="4149968"/>
          </a:xfrm>
          <a:prstGeom prst="rect">
            <a:avLst/>
          </a:prstGeom>
        </p:spPr>
      </p:pic>
      <p:sp>
        <p:nvSpPr>
          <p:cNvPr id="3" name="Text Placeholder 2">
            <a:extLst>
              <a:ext uri="{FF2B5EF4-FFF2-40B4-BE49-F238E27FC236}">
                <a16:creationId xmlns:a16="http://schemas.microsoft.com/office/drawing/2014/main" id="{6B65DE58-0303-41DD-8817-2E2B7DF4D4A9}"/>
              </a:ext>
            </a:extLst>
          </p:cNvPr>
          <p:cNvSpPr>
            <a:spLocks noGrp="1"/>
          </p:cNvSpPr>
          <p:nvPr>
            <p:ph type="body" idx="1"/>
          </p:nvPr>
        </p:nvSpPr>
        <p:spPr>
          <a:xfrm>
            <a:off x="783394" y="5314413"/>
            <a:ext cx="7886700" cy="4351338"/>
          </a:xfrm>
        </p:spPr>
        <p:txBody>
          <a:bodyPr/>
          <a:lstStyle/>
          <a:p>
            <a:r>
              <a:rPr lang="pt-BR" dirty="0"/>
              <a:t>Estações (</a:t>
            </a:r>
            <a:r>
              <a:rPr lang="pt-BR" dirty="0" err="1"/>
              <a:t>STAs</a:t>
            </a:r>
            <a:r>
              <a:rPr lang="pt-BR" dirty="0"/>
              <a:t>) e </a:t>
            </a:r>
            <a:r>
              <a:rPr lang="pt-BR" dirty="0" err="1"/>
              <a:t>access</a:t>
            </a:r>
            <a:r>
              <a:rPr lang="pt-BR" dirty="0"/>
              <a:t> point (AP) Wi-Fi</a:t>
            </a:r>
            <a:endParaRPr lang="en-US" dirty="0"/>
          </a:p>
        </p:txBody>
      </p:sp>
      <p:sp>
        <p:nvSpPr>
          <p:cNvPr id="4" name="Slide Number Placeholder 3">
            <a:extLst>
              <a:ext uri="{FF2B5EF4-FFF2-40B4-BE49-F238E27FC236}">
                <a16:creationId xmlns:a16="http://schemas.microsoft.com/office/drawing/2014/main" id="{30DCE36E-7A92-4F98-96B2-A7E9E1480D0A}"/>
              </a:ext>
            </a:extLst>
          </p:cNvPr>
          <p:cNvSpPr>
            <a:spLocks noGrp="1"/>
          </p:cNvSpPr>
          <p:nvPr>
            <p:ph type="sldNum" idx="12"/>
          </p:nvPr>
        </p:nvSpPr>
        <p:spPr/>
        <p:txBody>
          <a:bodyPr/>
          <a:lstStyle/>
          <a:p>
            <a:fld id="{00000000-1234-1234-1234-123412341234}" type="slidenum">
              <a:rPr lang="pt-BR" smtClean="0"/>
              <a:pPr/>
              <a:t>88</a:t>
            </a:fld>
            <a:endParaRPr lang="pt-BR"/>
          </a:p>
        </p:txBody>
      </p:sp>
    </p:spTree>
    <p:extLst>
      <p:ext uri="{BB962C8B-B14F-4D97-AF65-F5344CB8AC3E}">
        <p14:creationId xmlns:p14="http://schemas.microsoft.com/office/powerpoint/2010/main" val="23129148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1B096-DB36-4CD2-91A5-031D7EECCEFE}"/>
              </a:ext>
            </a:extLst>
          </p:cNvPr>
          <p:cNvSpPr>
            <a:spLocks noGrp="1"/>
          </p:cNvSpPr>
          <p:nvPr>
            <p:ph type="title"/>
          </p:nvPr>
        </p:nvSpPr>
        <p:spPr>
          <a:xfrm>
            <a:off x="2133893" y="1"/>
            <a:ext cx="5814353" cy="844062"/>
          </a:xfrm>
        </p:spPr>
        <p:txBody>
          <a:bodyPr/>
          <a:lstStyle/>
          <a:p>
            <a:r>
              <a:rPr lang="pt-BR" sz="2000" b="0" i="0" dirty="0">
                <a:solidFill>
                  <a:srgbClr val="000000"/>
                </a:solidFill>
                <a:effectLst/>
                <a:latin typeface="PT Serif"/>
              </a:rPr>
              <a:t>IEEE 802.11</a:t>
            </a:r>
            <a:br>
              <a:rPr lang="pt-BR" b="0" i="0" dirty="0">
                <a:solidFill>
                  <a:srgbClr val="000000"/>
                </a:solidFill>
                <a:effectLst/>
                <a:latin typeface="PT Serif"/>
              </a:rPr>
            </a:br>
            <a:endParaRPr lang="en-US" dirty="0"/>
          </a:p>
        </p:txBody>
      </p:sp>
      <p:sp>
        <p:nvSpPr>
          <p:cNvPr id="3" name="Text Placeholder 2">
            <a:extLst>
              <a:ext uri="{FF2B5EF4-FFF2-40B4-BE49-F238E27FC236}">
                <a16:creationId xmlns:a16="http://schemas.microsoft.com/office/drawing/2014/main" id="{ED8B067D-20D8-475C-8AB2-7568EAC48151}"/>
              </a:ext>
            </a:extLst>
          </p:cNvPr>
          <p:cNvSpPr>
            <a:spLocks noGrp="1"/>
          </p:cNvSpPr>
          <p:nvPr>
            <p:ph type="body" idx="1"/>
          </p:nvPr>
        </p:nvSpPr>
        <p:spPr>
          <a:xfrm>
            <a:off x="112542" y="981563"/>
            <a:ext cx="8402807" cy="4351338"/>
          </a:xfrm>
        </p:spPr>
        <p:txBody>
          <a:bodyPr/>
          <a:lstStyle/>
          <a:p>
            <a:pPr algn="l"/>
            <a:r>
              <a:rPr lang="pt-BR" sz="2000" b="0" i="0" dirty="0">
                <a:solidFill>
                  <a:srgbClr val="000000"/>
                </a:solidFill>
                <a:effectLst/>
                <a:latin typeface="Open Sans"/>
              </a:rPr>
              <a:t>A primeira versão do padrão </a:t>
            </a:r>
            <a:r>
              <a:rPr lang="pt-BR" sz="2000" b="1" i="0" dirty="0">
                <a:solidFill>
                  <a:srgbClr val="000000"/>
                </a:solidFill>
                <a:effectLst/>
                <a:latin typeface="Open Sans"/>
              </a:rPr>
              <a:t>802.11</a:t>
            </a:r>
            <a:r>
              <a:rPr lang="pt-BR" sz="2000" b="0" i="0" dirty="0">
                <a:solidFill>
                  <a:srgbClr val="000000"/>
                </a:solidFill>
                <a:effectLst/>
                <a:latin typeface="Open Sans"/>
              </a:rPr>
              <a:t> foi lançada em 1997, após 7 anos de estudos, aproximadamente. Com o surgimento de novas versões (que serão abordadas mais adiante), a versão original passou a ser conhecida como </a:t>
            </a:r>
            <a:r>
              <a:rPr lang="pt-BR" sz="2000" b="0" i="1" dirty="0">
                <a:solidFill>
                  <a:srgbClr val="000000"/>
                </a:solidFill>
                <a:effectLst/>
                <a:latin typeface="Open Sans"/>
              </a:rPr>
              <a:t>802.11-1997</a:t>
            </a:r>
            <a:r>
              <a:rPr lang="pt-BR" sz="2000" b="0" i="0" dirty="0">
                <a:solidFill>
                  <a:srgbClr val="000000"/>
                </a:solidFill>
                <a:effectLst/>
                <a:latin typeface="Open Sans"/>
              </a:rPr>
              <a:t> ou, ainda, como </a:t>
            </a:r>
            <a:r>
              <a:rPr lang="pt-BR" sz="2000" b="0" i="1" dirty="0">
                <a:solidFill>
                  <a:srgbClr val="000000"/>
                </a:solidFill>
                <a:effectLst/>
                <a:latin typeface="Open Sans"/>
              </a:rPr>
              <a:t>802.11 </a:t>
            </a:r>
            <a:r>
              <a:rPr lang="pt-BR" sz="2000" b="0" i="1" dirty="0" err="1">
                <a:solidFill>
                  <a:srgbClr val="000000"/>
                </a:solidFill>
                <a:effectLst/>
                <a:latin typeface="Open Sans"/>
              </a:rPr>
              <a:t>legacy</a:t>
            </a:r>
            <a:r>
              <a:rPr lang="pt-BR" sz="2000" b="0" i="0" dirty="0">
                <a:solidFill>
                  <a:srgbClr val="000000"/>
                </a:solidFill>
                <a:effectLst/>
                <a:latin typeface="Open Sans"/>
              </a:rPr>
              <a:t> (neste texto, será chamada de "802.11 original"). </a:t>
            </a:r>
          </a:p>
          <a:p>
            <a:pPr algn="l"/>
            <a:r>
              <a:rPr lang="pt-BR" sz="2000" b="0" i="0" dirty="0">
                <a:solidFill>
                  <a:srgbClr val="000000"/>
                </a:solidFill>
                <a:effectLst/>
                <a:latin typeface="Open Sans"/>
              </a:rPr>
              <a:t>Por se tratar de uma tecnologia de transmissão por radiofrequência, o </a:t>
            </a:r>
            <a:r>
              <a:rPr lang="pt-BR" sz="2000" b="0" i="0" u="none" strike="noStrike" dirty="0">
                <a:solidFill>
                  <a:srgbClr val="2160DE"/>
                </a:solidFill>
                <a:effectLst/>
                <a:latin typeface="Open Sans"/>
                <a:hlinkClick r:id="rId2"/>
              </a:rPr>
              <a:t>IEEE</a:t>
            </a:r>
            <a:r>
              <a:rPr lang="pt-BR" sz="2000" b="0" i="0" dirty="0">
                <a:solidFill>
                  <a:srgbClr val="000000"/>
                </a:solidFill>
                <a:effectLst/>
                <a:latin typeface="Open Sans"/>
              </a:rPr>
              <a:t> (</a:t>
            </a:r>
            <a:r>
              <a:rPr lang="pt-BR" sz="2000" b="0" i="1" dirty="0" err="1">
                <a:solidFill>
                  <a:srgbClr val="000000"/>
                </a:solidFill>
                <a:effectLst/>
                <a:latin typeface="Open Sans"/>
              </a:rPr>
              <a:t>Institute</a:t>
            </a:r>
            <a:r>
              <a:rPr lang="pt-BR" sz="2000" b="0" i="1" dirty="0">
                <a:solidFill>
                  <a:srgbClr val="000000"/>
                </a:solidFill>
                <a:effectLst/>
                <a:latin typeface="Open Sans"/>
              </a:rPr>
              <a:t> </a:t>
            </a:r>
            <a:r>
              <a:rPr lang="pt-BR" sz="2000" b="0" i="1" dirty="0" err="1">
                <a:solidFill>
                  <a:srgbClr val="000000"/>
                </a:solidFill>
                <a:effectLst/>
                <a:latin typeface="Open Sans"/>
              </a:rPr>
              <a:t>of</a:t>
            </a:r>
            <a:r>
              <a:rPr lang="pt-BR" sz="2000" b="0" i="1" dirty="0">
                <a:solidFill>
                  <a:srgbClr val="000000"/>
                </a:solidFill>
                <a:effectLst/>
                <a:latin typeface="Open Sans"/>
              </a:rPr>
              <a:t> </a:t>
            </a:r>
            <a:r>
              <a:rPr lang="pt-BR" sz="2000" b="0" i="1" dirty="0" err="1">
                <a:solidFill>
                  <a:srgbClr val="000000"/>
                </a:solidFill>
                <a:effectLst/>
                <a:latin typeface="Open Sans"/>
              </a:rPr>
              <a:t>Electrical</a:t>
            </a:r>
            <a:r>
              <a:rPr lang="pt-BR" sz="2000" b="0" i="1" dirty="0">
                <a:solidFill>
                  <a:srgbClr val="000000"/>
                </a:solidFill>
                <a:effectLst/>
                <a:latin typeface="Open Sans"/>
              </a:rPr>
              <a:t> </a:t>
            </a:r>
            <a:r>
              <a:rPr lang="pt-BR" sz="2000" b="0" i="1" dirty="0" err="1">
                <a:solidFill>
                  <a:srgbClr val="000000"/>
                </a:solidFill>
                <a:effectLst/>
                <a:latin typeface="Open Sans"/>
              </a:rPr>
              <a:t>and</a:t>
            </a:r>
            <a:r>
              <a:rPr lang="pt-BR" sz="2000" b="0" i="1" dirty="0">
                <a:solidFill>
                  <a:srgbClr val="000000"/>
                </a:solidFill>
                <a:effectLst/>
                <a:latin typeface="Open Sans"/>
              </a:rPr>
              <a:t> </a:t>
            </a:r>
            <a:r>
              <a:rPr lang="pt-BR" sz="2000" b="0" i="1" dirty="0" err="1">
                <a:solidFill>
                  <a:srgbClr val="000000"/>
                </a:solidFill>
                <a:effectLst/>
                <a:latin typeface="Open Sans"/>
              </a:rPr>
              <a:t>Electronic</a:t>
            </a:r>
            <a:r>
              <a:rPr lang="pt-BR" sz="2000" b="0" i="1" dirty="0">
                <a:solidFill>
                  <a:srgbClr val="000000"/>
                </a:solidFill>
                <a:effectLst/>
                <a:latin typeface="Open Sans"/>
              </a:rPr>
              <a:t> </a:t>
            </a:r>
            <a:r>
              <a:rPr lang="pt-BR" sz="2000" b="0" i="1" dirty="0" err="1">
                <a:solidFill>
                  <a:srgbClr val="000000"/>
                </a:solidFill>
                <a:effectLst/>
                <a:latin typeface="Open Sans"/>
              </a:rPr>
              <a:t>Engineers</a:t>
            </a:r>
            <a:r>
              <a:rPr lang="pt-BR" sz="2000" b="0" i="0" dirty="0">
                <a:solidFill>
                  <a:srgbClr val="000000"/>
                </a:solidFill>
                <a:effectLst/>
                <a:latin typeface="Open Sans"/>
              </a:rPr>
              <a:t>) determinou que o padrão operasse no intervalo de frequências entre 2,4 GHz e 2,4835 GHz, uma das já mencionadas faixas ISM. </a:t>
            </a:r>
          </a:p>
          <a:p>
            <a:pPr algn="l"/>
            <a:r>
              <a:rPr lang="pt-BR" sz="2000" b="0" i="0" dirty="0">
                <a:solidFill>
                  <a:srgbClr val="000000"/>
                </a:solidFill>
                <a:effectLst/>
                <a:latin typeface="Open Sans"/>
              </a:rPr>
              <a:t>Sua taxa de transmissão de dados é de 1 Mb/s ou 2 Mb/s (megabits por segundo) e é possível usar as técnicas de transmissão </a:t>
            </a:r>
            <a:r>
              <a:rPr lang="pt-BR" sz="2000" b="0" i="1" dirty="0">
                <a:solidFill>
                  <a:srgbClr val="000000"/>
                </a:solidFill>
                <a:effectLst/>
                <a:latin typeface="Open Sans"/>
              </a:rPr>
              <a:t>Direct </a:t>
            </a:r>
            <a:r>
              <a:rPr lang="pt-BR" sz="2000" b="0" i="1" dirty="0" err="1">
                <a:solidFill>
                  <a:srgbClr val="000000"/>
                </a:solidFill>
                <a:effectLst/>
                <a:latin typeface="Open Sans"/>
              </a:rPr>
              <a:t>Sequence</a:t>
            </a:r>
            <a:r>
              <a:rPr lang="pt-BR" sz="2000" b="0" i="1" dirty="0">
                <a:solidFill>
                  <a:srgbClr val="000000"/>
                </a:solidFill>
                <a:effectLst/>
                <a:latin typeface="Open Sans"/>
              </a:rPr>
              <a:t> Spread Spectrum</a:t>
            </a:r>
            <a:r>
              <a:rPr lang="pt-BR" sz="2000" b="0" i="0" dirty="0">
                <a:solidFill>
                  <a:srgbClr val="000000"/>
                </a:solidFill>
                <a:effectLst/>
                <a:latin typeface="Open Sans"/>
              </a:rPr>
              <a:t> (DSSS) e </a:t>
            </a:r>
            <a:r>
              <a:rPr lang="pt-BR" sz="2000" b="0" i="1" dirty="0" err="1">
                <a:solidFill>
                  <a:srgbClr val="000000"/>
                </a:solidFill>
                <a:effectLst/>
                <a:latin typeface="Open Sans"/>
              </a:rPr>
              <a:t>Frequency</a:t>
            </a:r>
            <a:r>
              <a:rPr lang="pt-BR" sz="2000" b="0" i="1" dirty="0">
                <a:solidFill>
                  <a:srgbClr val="000000"/>
                </a:solidFill>
                <a:effectLst/>
                <a:latin typeface="Open Sans"/>
              </a:rPr>
              <a:t> </a:t>
            </a:r>
            <a:r>
              <a:rPr lang="pt-BR" sz="2000" b="0" i="1" dirty="0" err="1">
                <a:solidFill>
                  <a:srgbClr val="000000"/>
                </a:solidFill>
                <a:effectLst/>
                <a:latin typeface="Open Sans"/>
              </a:rPr>
              <a:t>Hopping</a:t>
            </a:r>
            <a:r>
              <a:rPr lang="pt-BR" sz="2000" b="0" i="1" dirty="0">
                <a:solidFill>
                  <a:srgbClr val="000000"/>
                </a:solidFill>
                <a:effectLst/>
                <a:latin typeface="Open Sans"/>
              </a:rPr>
              <a:t> Spread Spectrum</a:t>
            </a:r>
            <a:r>
              <a:rPr lang="pt-BR" sz="2000" b="0" i="0" dirty="0">
                <a:solidFill>
                  <a:srgbClr val="000000"/>
                </a:solidFill>
                <a:effectLst/>
                <a:latin typeface="Open Sans"/>
              </a:rPr>
              <a:t> (FHSS).</a:t>
            </a:r>
          </a:p>
          <a:p>
            <a:endParaRPr lang="en-US" dirty="0"/>
          </a:p>
        </p:txBody>
      </p:sp>
      <p:sp>
        <p:nvSpPr>
          <p:cNvPr id="4" name="Slide Number Placeholder 3">
            <a:extLst>
              <a:ext uri="{FF2B5EF4-FFF2-40B4-BE49-F238E27FC236}">
                <a16:creationId xmlns:a16="http://schemas.microsoft.com/office/drawing/2014/main" id="{AA64862F-5DE1-4399-9DD7-58A561DA07EA}"/>
              </a:ext>
            </a:extLst>
          </p:cNvPr>
          <p:cNvSpPr>
            <a:spLocks noGrp="1"/>
          </p:cNvSpPr>
          <p:nvPr>
            <p:ph type="sldNum" idx="12"/>
          </p:nvPr>
        </p:nvSpPr>
        <p:spPr/>
        <p:txBody>
          <a:bodyPr/>
          <a:lstStyle/>
          <a:p>
            <a:fld id="{00000000-1234-1234-1234-123412341234}" type="slidenum">
              <a:rPr lang="pt-BR" smtClean="0"/>
              <a:pPr/>
              <a:t>89</a:t>
            </a:fld>
            <a:endParaRPr lang="pt-BR"/>
          </a:p>
        </p:txBody>
      </p:sp>
    </p:spTree>
    <p:extLst>
      <p:ext uri="{BB962C8B-B14F-4D97-AF65-F5344CB8AC3E}">
        <p14:creationId xmlns:p14="http://schemas.microsoft.com/office/powerpoint/2010/main" val="515775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Google Shape;27;p1"/>
          <p:cNvSpPr txBox="1">
            <a:spLocks noGrp="1"/>
          </p:cNvSpPr>
          <p:nvPr>
            <p:ph type="ctrTitle"/>
          </p:nvPr>
        </p:nvSpPr>
        <p:spPr>
          <a:xfrm>
            <a:off x="1460500" y="334280"/>
            <a:ext cx="6903131" cy="142876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3200"/>
              <a:buFont typeface="Arial"/>
              <a:buNone/>
            </a:pPr>
            <a:br>
              <a:rPr lang="en-US" sz="3200" b="0" dirty="0"/>
            </a:br>
            <a:r>
              <a:rPr lang="en-US" sz="3200" b="0" dirty="0"/>
              <a:t>Teck Week – 29, 30 e 31 de Agosto</a:t>
            </a:r>
            <a:br>
              <a:rPr lang="en-US" sz="3200" b="0" dirty="0"/>
            </a:br>
            <a:br>
              <a:rPr lang="en-US" sz="3200" b="0" dirty="0"/>
            </a:br>
            <a:endParaRPr sz="3200" b="0" dirty="0"/>
          </a:p>
        </p:txBody>
      </p:sp>
      <p:sp>
        <p:nvSpPr>
          <p:cNvPr id="3" name="TextBox 2">
            <a:extLst>
              <a:ext uri="{FF2B5EF4-FFF2-40B4-BE49-F238E27FC236}">
                <a16:creationId xmlns:a16="http://schemas.microsoft.com/office/drawing/2014/main" id="{62DC5006-167C-0470-0261-6EDDE2B85686}"/>
              </a:ext>
            </a:extLst>
          </p:cNvPr>
          <p:cNvSpPr txBox="1"/>
          <p:nvPr/>
        </p:nvSpPr>
        <p:spPr>
          <a:xfrm>
            <a:off x="495300" y="2070100"/>
            <a:ext cx="8216900" cy="1384995"/>
          </a:xfrm>
          <a:prstGeom prst="rect">
            <a:avLst/>
          </a:prstGeom>
          <a:noFill/>
        </p:spPr>
        <p:txBody>
          <a:bodyPr wrap="square">
            <a:spAutoFit/>
          </a:bodyPr>
          <a:lstStyle/>
          <a:p>
            <a:r>
              <a:rPr lang="pt-BR" dirty="0"/>
              <a:t>Campus: *</a:t>
            </a:r>
            <a:r>
              <a:rPr lang="pt-BR" dirty="0" err="1"/>
              <a:t>TodosCursos</a:t>
            </a:r>
            <a:r>
              <a:rPr lang="pt-BR" dirty="0"/>
              <a:t>: TI &amp; Computação</a:t>
            </a:r>
          </a:p>
          <a:p>
            <a:endParaRPr lang="pt-BR" dirty="0"/>
          </a:p>
          <a:p>
            <a:r>
              <a:rPr lang="pt-BR" dirty="0"/>
              <a:t>Segue a programação da TECH WEEK:</a:t>
            </a:r>
          </a:p>
          <a:p>
            <a:endParaRPr lang="pt-BR" dirty="0"/>
          </a:p>
          <a:p>
            <a:endParaRPr lang="pt-BR" dirty="0"/>
          </a:p>
          <a:p>
            <a:r>
              <a:rPr lang="pt-BR" dirty="0"/>
              <a:t>https://sites.google.com/view/techweek6</a:t>
            </a:r>
            <a:endParaRPr lang="en-US" dirty="0"/>
          </a:p>
        </p:txBody>
      </p:sp>
    </p:spTree>
    <p:extLst>
      <p:ext uri="{BB962C8B-B14F-4D97-AF65-F5344CB8AC3E}">
        <p14:creationId xmlns:p14="http://schemas.microsoft.com/office/powerpoint/2010/main" val="211084519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B13D6-31F6-4C33-9E6C-749E8FD21BC4}"/>
              </a:ext>
            </a:extLst>
          </p:cNvPr>
          <p:cNvSpPr>
            <a:spLocks noGrp="1"/>
          </p:cNvSpPr>
          <p:nvPr>
            <p:ph type="title"/>
          </p:nvPr>
        </p:nvSpPr>
        <p:spPr>
          <a:xfrm>
            <a:off x="2458329" y="136524"/>
            <a:ext cx="5813474" cy="681037"/>
          </a:xfrm>
        </p:spPr>
        <p:txBody>
          <a:bodyPr/>
          <a:lstStyle/>
          <a:p>
            <a:r>
              <a:rPr lang="pt-BR" b="0" i="0" dirty="0">
                <a:solidFill>
                  <a:srgbClr val="000000"/>
                </a:solidFill>
                <a:effectLst/>
                <a:latin typeface="PT Serif"/>
              </a:rPr>
              <a:t>IEEE 802.11 ("original")</a:t>
            </a:r>
            <a:br>
              <a:rPr lang="pt-BR" b="0" i="0" dirty="0">
                <a:solidFill>
                  <a:srgbClr val="000000"/>
                </a:solidFill>
                <a:effectLst/>
                <a:latin typeface="PT Serif"/>
              </a:rPr>
            </a:br>
            <a:endParaRPr lang="en-US" dirty="0"/>
          </a:p>
        </p:txBody>
      </p:sp>
      <p:sp>
        <p:nvSpPr>
          <p:cNvPr id="3" name="Text Placeholder 2">
            <a:extLst>
              <a:ext uri="{FF2B5EF4-FFF2-40B4-BE49-F238E27FC236}">
                <a16:creationId xmlns:a16="http://schemas.microsoft.com/office/drawing/2014/main" id="{C5E43837-9F0B-4549-B558-04E06A9DD0E4}"/>
              </a:ext>
            </a:extLst>
          </p:cNvPr>
          <p:cNvSpPr>
            <a:spLocks noGrp="1"/>
          </p:cNvSpPr>
          <p:nvPr>
            <p:ph type="body" idx="1"/>
          </p:nvPr>
        </p:nvSpPr>
        <p:spPr>
          <a:xfrm>
            <a:off x="192551" y="925293"/>
            <a:ext cx="8557553" cy="4351338"/>
          </a:xfrm>
        </p:spPr>
        <p:txBody>
          <a:bodyPr>
            <a:normAutofit lnSpcReduction="10000"/>
          </a:bodyPr>
          <a:lstStyle/>
          <a:p>
            <a:r>
              <a:rPr lang="pt-BR" sz="2000" dirty="0"/>
              <a:t>Estas técnicas possibilitam transmissões utilizando vários canais dentro de uma frequência, no entanto, a DSSS cria vários segmentos da informações transmitidas e as envia simultaneamente aos canais. </a:t>
            </a:r>
          </a:p>
          <a:p>
            <a:r>
              <a:rPr lang="pt-BR" sz="2000" dirty="0"/>
              <a:t>A técnica FHSS, por sua vez, utiliza um esquema de "salto de frequência", onde a informação transmitida utiliza determinada frequência em certo período e, no outro, utiliza outra frequência. </a:t>
            </a:r>
          </a:p>
          <a:p>
            <a:r>
              <a:rPr lang="pt-BR" sz="2000" dirty="0"/>
              <a:t>Esta característica faz com que o FHSS tenha velocidade de transmissão de dados um pouco menor, por outro lado, torna a transmissão menos suscetível à interferências, uma vez que a frequência utilizada muda constantemente. </a:t>
            </a:r>
          </a:p>
          <a:p>
            <a:endParaRPr lang="pt-BR" sz="2000" dirty="0"/>
          </a:p>
          <a:p>
            <a:r>
              <a:rPr lang="pt-BR" sz="2000" dirty="0"/>
              <a:t>O DSSS acaba sendo mais rápido, mas tem maiores chances de sofrer interferência, uma vez que faz uso de todos os canais ao mesmo tempo.</a:t>
            </a:r>
            <a:endParaRPr lang="en-US" sz="2000" dirty="0"/>
          </a:p>
        </p:txBody>
      </p:sp>
      <p:sp>
        <p:nvSpPr>
          <p:cNvPr id="4" name="Slide Number Placeholder 3">
            <a:extLst>
              <a:ext uri="{FF2B5EF4-FFF2-40B4-BE49-F238E27FC236}">
                <a16:creationId xmlns:a16="http://schemas.microsoft.com/office/drawing/2014/main" id="{26CC4C4D-7D1C-4221-9BBE-F53799802CDE}"/>
              </a:ext>
            </a:extLst>
          </p:cNvPr>
          <p:cNvSpPr>
            <a:spLocks noGrp="1"/>
          </p:cNvSpPr>
          <p:nvPr>
            <p:ph type="sldNum" idx="12"/>
          </p:nvPr>
        </p:nvSpPr>
        <p:spPr/>
        <p:txBody>
          <a:bodyPr/>
          <a:lstStyle/>
          <a:p>
            <a:fld id="{00000000-1234-1234-1234-123412341234}" type="slidenum">
              <a:rPr lang="pt-BR" smtClean="0"/>
              <a:pPr/>
              <a:t>90</a:t>
            </a:fld>
            <a:endParaRPr lang="pt-BR"/>
          </a:p>
        </p:txBody>
      </p:sp>
    </p:spTree>
    <p:extLst>
      <p:ext uri="{BB962C8B-B14F-4D97-AF65-F5344CB8AC3E}">
        <p14:creationId xmlns:p14="http://schemas.microsoft.com/office/powerpoint/2010/main" val="36955571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96955-E6CD-4083-9B82-144E5A46863A}"/>
              </a:ext>
            </a:extLst>
          </p:cNvPr>
          <p:cNvSpPr>
            <a:spLocks noGrp="1"/>
          </p:cNvSpPr>
          <p:nvPr>
            <p:ph type="title"/>
          </p:nvPr>
        </p:nvSpPr>
        <p:spPr>
          <a:xfrm>
            <a:off x="2514600" y="188642"/>
            <a:ext cx="5194495" cy="576775"/>
          </a:xfrm>
        </p:spPr>
        <p:txBody>
          <a:bodyPr/>
          <a:lstStyle/>
          <a:p>
            <a:r>
              <a:rPr lang="pt-BR" dirty="0"/>
              <a:t>802.11b</a:t>
            </a:r>
            <a:br>
              <a:rPr lang="pt-BR" dirty="0"/>
            </a:br>
            <a:endParaRPr lang="en-US" dirty="0"/>
          </a:p>
        </p:txBody>
      </p:sp>
      <p:sp>
        <p:nvSpPr>
          <p:cNvPr id="3" name="Text Placeholder 2">
            <a:extLst>
              <a:ext uri="{FF2B5EF4-FFF2-40B4-BE49-F238E27FC236}">
                <a16:creationId xmlns:a16="http://schemas.microsoft.com/office/drawing/2014/main" id="{6359AB10-B19F-4F9A-8F2E-881DD0051544}"/>
              </a:ext>
            </a:extLst>
          </p:cNvPr>
          <p:cNvSpPr>
            <a:spLocks noGrp="1"/>
          </p:cNvSpPr>
          <p:nvPr>
            <p:ph type="body" idx="1"/>
          </p:nvPr>
        </p:nvSpPr>
        <p:spPr>
          <a:xfrm>
            <a:off x="108145" y="995631"/>
            <a:ext cx="8881110" cy="4351338"/>
          </a:xfrm>
        </p:spPr>
        <p:txBody>
          <a:bodyPr>
            <a:noAutofit/>
          </a:bodyPr>
          <a:lstStyle/>
          <a:p>
            <a:r>
              <a:rPr lang="pt-BR" sz="1600" dirty="0"/>
              <a:t>Em 1999, foi lançada uma atualização do padrão 802.11 que recebeu o nome 802.11b. A principal característica desta versão é a possibilidade de estabelecer conexões nas seguintes velocidades de transmissão: 1 Mb/s, 2 Mb/s, 5,5 Mb/s e 11 Mb/s. O intervalo de frequências é o mesmo utilizado pelo 802.11 original (entre 2,4 GHz e 2,4835 GHz), mas a técnica de transmissão se limita ao DSSS, uma vez que o FHSS acaba não atendendo às normas estabelecidas pela Federal Communications Commission (FCC) quando operada em transmissões com taxas superiores a 2 Mb/s. Para trabalhar de maneira efetiva com as velocidades de 5.5 Mb/s e 11 Mb/s, o 802.11b também utiliza uma técnica chamada </a:t>
            </a:r>
            <a:r>
              <a:rPr lang="pt-BR" sz="1600" dirty="0" err="1"/>
              <a:t>Complementary</a:t>
            </a:r>
            <a:r>
              <a:rPr lang="pt-BR" sz="1600" dirty="0"/>
              <a:t> </a:t>
            </a:r>
            <a:r>
              <a:rPr lang="pt-BR" sz="1600" dirty="0" err="1"/>
              <a:t>Code</a:t>
            </a:r>
            <a:r>
              <a:rPr lang="pt-BR" sz="1600" dirty="0"/>
              <a:t> </a:t>
            </a:r>
            <a:r>
              <a:rPr lang="pt-BR" sz="1600" dirty="0" err="1"/>
              <a:t>Keying</a:t>
            </a:r>
            <a:r>
              <a:rPr lang="pt-BR" sz="1600" dirty="0"/>
              <a:t> (CCK).</a:t>
            </a:r>
          </a:p>
          <a:p>
            <a:endParaRPr lang="pt-BR" sz="1600" dirty="0"/>
          </a:p>
          <a:p>
            <a:r>
              <a:rPr lang="pt-BR" sz="1600" dirty="0"/>
              <a:t>A área de cobertura de uma transmissão 802.11b pode chegar, teoricamente, a 400 metros em ambientes abertos e pode atingir uma faixa de 50 metros em lugares fechados (tais como escritórios e residências). É importante frisar, no entanto, que o alcance da transmissão pode sofrer influência de uma série de fatores, tais como objetos que causam interferência ou impedem a propagação da transmissão a partir do ponto em que estão localizados.</a:t>
            </a:r>
          </a:p>
        </p:txBody>
      </p:sp>
      <p:sp>
        <p:nvSpPr>
          <p:cNvPr id="4" name="Slide Number Placeholder 3">
            <a:extLst>
              <a:ext uri="{FF2B5EF4-FFF2-40B4-BE49-F238E27FC236}">
                <a16:creationId xmlns:a16="http://schemas.microsoft.com/office/drawing/2014/main" id="{F6A15CFE-B2CD-4B75-A958-9CB03B6633BF}"/>
              </a:ext>
            </a:extLst>
          </p:cNvPr>
          <p:cNvSpPr>
            <a:spLocks noGrp="1"/>
          </p:cNvSpPr>
          <p:nvPr>
            <p:ph type="sldNum" idx="12"/>
          </p:nvPr>
        </p:nvSpPr>
        <p:spPr/>
        <p:txBody>
          <a:bodyPr/>
          <a:lstStyle/>
          <a:p>
            <a:fld id="{00000000-1234-1234-1234-123412341234}" type="slidenum">
              <a:rPr lang="pt-BR" smtClean="0"/>
              <a:pPr/>
              <a:t>91</a:t>
            </a:fld>
            <a:endParaRPr lang="pt-BR"/>
          </a:p>
        </p:txBody>
      </p:sp>
    </p:spTree>
    <p:extLst>
      <p:ext uri="{BB962C8B-B14F-4D97-AF65-F5344CB8AC3E}">
        <p14:creationId xmlns:p14="http://schemas.microsoft.com/office/powerpoint/2010/main" val="14482430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96955-E6CD-4083-9B82-144E5A46863A}"/>
              </a:ext>
            </a:extLst>
          </p:cNvPr>
          <p:cNvSpPr>
            <a:spLocks noGrp="1"/>
          </p:cNvSpPr>
          <p:nvPr>
            <p:ph type="title"/>
          </p:nvPr>
        </p:nvSpPr>
        <p:spPr>
          <a:xfrm>
            <a:off x="2514600" y="188642"/>
            <a:ext cx="5194495" cy="576775"/>
          </a:xfrm>
        </p:spPr>
        <p:txBody>
          <a:bodyPr/>
          <a:lstStyle/>
          <a:p>
            <a:r>
              <a:rPr lang="pt-BR" dirty="0"/>
              <a:t>802.11b</a:t>
            </a:r>
            <a:br>
              <a:rPr lang="pt-BR" dirty="0"/>
            </a:br>
            <a:endParaRPr lang="en-US" dirty="0"/>
          </a:p>
        </p:txBody>
      </p:sp>
      <p:sp>
        <p:nvSpPr>
          <p:cNvPr id="3" name="Text Placeholder 2">
            <a:extLst>
              <a:ext uri="{FF2B5EF4-FFF2-40B4-BE49-F238E27FC236}">
                <a16:creationId xmlns:a16="http://schemas.microsoft.com/office/drawing/2014/main" id="{6359AB10-B19F-4F9A-8F2E-881DD0051544}"/>
              </a:ext>
            </a:extLst>
          </p:cNvPr>
          <p:cNvSpPr>
            <a:spLocks noGrp="1"/>
          </p:cNvSpPr>
          <p:nvPr>
            <p:ph type="body" idx="1"/>
          </p:nvPr>
        </p:nvSpPr>
        <p:spPr>
          <a:xfrm>
            <a:off x="108145" y="995631"/>
            <a:ext cx="8881110" cy="4351338"/>
          </a:xfrm>
        </p:spPr>
        <p:txBody>
          <a:bodyPr>
            <a:noAutofit/>
          </a:bodyPr>
          <a:lstStyle/>
          <a:p>
            <a:r>
              <a:rPr lang="pt-BR" sz="1600" dirty="0"/>
              <a:t>É interessante notar que, para manter a transmissão o mais funcional possível, o padrão 802.11b (e os padrões sucessores) pode fazer com que a taxa de transmissão de dados diminua até chegar ao seu limite mínimo (1 Mb/s) à medida que uma estação fica mais longe do ponto de acesso. O contrário também acontece: quanto mais perto do ponto de acesso, maior pode ser a velocidade de transmissão.</a:t>
            </a:r>
          </a:p>
          <a:p>
            <a:endParaRPr lang="pt-BR" sz="1600" dirty="0"/>
          </a:p>
          <a:p>
            <a:r>
              <a:rPr lang="pt-BR" sz="1600" dirty="0"/>
              <a:t>O padrão 802.11b foi o primeiro a ser adotado em larga escala, sendo, portanto, um dos responsáveis pela popularização das redes Wi-Fi.</a:t>
            </a:r>
            <a:endParaRPr lang="en-US" sz="1600" dirty="0"/>
          </a:p>
        </p:txBody>
      </p:sp>
      <p:sp>
        <p:nvSpPr>
          <p:cNvPr id="4" name="Slide Number Placeholder 3">
            <a:extLst>
              <a:ext uri="{FF2B5EF4-FFF2-40B4-BE49-F238E27FC236}">
                <a16:creationId xmlns:a16="http://schemas.microsoft.com/office/drawing/2014/main" id="{F6A15CFE-B2CD-4B75-A958-9CB03B6633BF}"/>
              </a:ext>
            </a:extLst>
          </p:cNvPr>
          <p:cNvSpPr>
            <a:spLocks noGrp="1"/>
          </p:cNvSpPr>
          <p:nvPr>
            <p:ph type="sldNum" idx="12"/>
          </p:nvPr>
        </p:nvSpPr>
        <p:spPr/>
        <p:txBody>
          <a:bodyPr/>
          <a:lstStyle/>
          <a:p>
            <a:fld id="{00000000-1234-1234-1234-123412341234}" type="slidenum">
              <a:rPr lang="pt-BR" smtClean="0"/>
              <a:pPr/>
              <a:t>92</a:t>
            </a:fld>
            <a:endParaRPr lang="pt-BR"/>
          </a:p>
        </p:txBody>
      </p:sp>
    </p:spTree>
    <p:extLst>
      <p:ext uri="{BB962C8B-B14F-4D97-AF65-F5344CB8AC3E}">
        <p14:creationId xmlns:p14="http://schemas.microsoft.com/office/powerpoint/2010/main" val="41981315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00E00-4964-477E-898A-310BC90DEA50}"/>
              </a:ext>
            </a:extLst>
          </p:cNvPr>
          <p:cNvSpPr>
            <a:spLocks noGrp="1"/>
          </p:cNvSpPr>
          <p:nvPr>
            <p:ph type="title"/>
          </p:nvPr>
        </p:nvSpPr>
        <p:spPr>
          <a:xfrm>
            <a:off x="2514600" y="18256"/>
            <a:ext cx="6432452" cy="938348"/>
          </a:xfrm>
        </p:spPr>
        <p:txBody>
          <a:bodyPr/>
          <a:lstStyle/>
          <a:p>
            <a:r>
              <a:rPr lang="pt-BR" dirty="0"/>
              <a:t>IEEE 802.11a</a:t>
            </a:r>
            <a:br>
              <a:rPr lang="pt-BR" dirty="0"/>
            </a:br>
            <a:endParaRPr lang="en-US" dirty="0"/>
          </a:p>
        </p:txBody>
      </p:sp>
      <p:sp>
        <p:nvSpPr>
          <p:cNvPr id="3" name="Text Placeholder 2">
            <a:extLst>
              <a:ext uri="{FF2B5EF4-FFF2-40B4-BE49-F238E27FC236}">
                <a16:creationId xmlns:a16="http://schemas.microsoft.com/office/drawing/2014/main" id="{8DEE9663-6EF6-49FF-9A38-B1875B9683DF}"/>
              </a:ext>
            </a:extLst>
          </p:cNvPr>
          <p:cNvSpPr>
            <a:spLocks noGrp="1"/>
          </p:cNvSpPr>
          <p:nvPr>
            <p:ph type="body" idx="1"/>
          </p:nvPr>
        </p:nvSpPr>
        <p:spPr>
          <a:xfrm>
            <a:off x="196948" y="956604"/>
            <a:ext cx="8947052" cy="4351338"/>
          </a:xfrm>
        </p:spPr>
        <p:txBody>
          <a:bodyPr>
            <a:noAutofit/>
          </a:bodyPr>
          <a:lstStyle/>
          <a:p>
            <a:r>
              <a:rPr lang="pt-BR" dirty="0"/>
              <a:t>O padrão 802.11a foi disponibilizado no final do ano de 1999, quase na mesma época que a versão 802.11b. Sua principal característica é a possibilidade de operar com taxas de transmissão de dados no seguintes valores: 6 Mb/s, 9 Mb/s, 12 Mb/s, 18 Mb/s, 24 Mb/s, 36 Mb/s, 48 Mb/s e 54 Mb/s. O alcance geográfico de sua transmissão é de cerca de 50 metros. No entanto, a sua frequência de operação é diferente do padrão 802.11 original: 5 GHz, com canais de 20 MHz dentro desta faixa.</a:t>
            </a:r>
          </a:p>
          <a:p>
            <a:endParaRPr lang="pt-BR" dirty="0"/>
          </a:p>
          <a:p>
            <a:r>
              <a:rPr lang="pt-BR" dirty="0"/>
              <a:t>Por um lado, o uso desta frequência é conveniente por apresentar menos possibilidades de interferência, afinal, este valor é pouco usado. Por outro, pode trazer determinados problemas, já que muitos países não possuem regulamento para essa frequência. Além disso, esta característica pode fazer com que haja dificuldades de comunicação com dispositivos que operam nos padrões 802.11 original e 802.11b.</a:t>
            </a:r>
          </a:p>
          <a:p>
            <a:endParaRPr lang="pt-BR" dirty="0"/>
          </a:p>
          <a:p>
            <a:r>
              <a:rPr lang="pt-BR" dirty="0"/>
              <a:t>Um detalhe importante é que em vez de utilizar DSSS ou FHSS, o padrão 802.11a faz uso de uma técnica conhecida como </a:t>
            </a:r>
            <a:r>
              <a:rPr lang="pt-BR" dirty="0" err="1"/>
              <a:t>Orthogonal</a:t>
            </a:r>
            <a:r>
              <a:rPr lang="pt-BR" dirty="0"/>
              <a:t> </a:t>
            </a:r>
            <a:r>
              <a:rPr lang="pt-BR" dirty="0" err="1"/>
              <a:t>Frequency</a:t>
            </a:r>
            <a:r>
              <a:rPr lang="pt-BR" dirty="0"/>
              <a:t> Division </a:t>
            </a:r>
            <a:r>
              <a:rPr lang="pt-BR" dirty="0" err="1"/>
              <a:t>Multiplexing</a:t>
            </a:r>
            <a:r>
              <a:rPr lang="pt-BR" dirty="0"/>
              <a:t> (OFDM). Nela, a informação a ser trafegada é dividida em vários pequenos conjuntos de dados que são transmitidos simultaneamente em diferentes frequências. Estas são </a:t>
            </a:r>
            <a:r>
              <a:rPr lang="pt-BR" dirty="0" err="1"/>
              <a:t>utlizadas</a:t>
            </a:r>
            <a:r>
              <a:rPr lang="pt-BR" dirty="0"/>
              <a:t> de forma a impedir que uma interfira na outra, fazendo com que a técnica OFDM funcione de maneira bastante satisfatória.</a:t>
            </a:r>
          </a:p>
          <a:p>
            <a:endParaRPr lang="pt-BR" dirty="0"/>
          </a:p>
          <a:p>
            <a:r>
              <a:rPr lang="pt-BR" dirty="0"/>
              <a:t>Apesar de oferecer taxas de transmissão maiores, o padrão 802.11a não chegou a ser tão popular quanto o padrão 802.11b.</a:t>
            </a:r>
            <a:endParaRPr lang="en-US" dirty="0"/>
          </a:p>
        </p:txBody>
      </p:sp>
      <p:sp>
        <p:nvSpPr>
          <p:cNvPr id="4" name="Slide Number Placeholder 3">
            <a:extLst>
              <a:ext uri="{FF2B5EF4-FFF2-40B4-BE49-F238E27FC236}">
                <a16:creationId xmlns:a16="http://schemas.microsoft.com/office/drawing/2014/main" id="{1F753C67-7A88-45F6-A36E-EC38BDAD2691}"/>
              </a:ext>
            </a:extLst>
          </p:cNvPr>
          <p:cNvSpPr>
            <a:spLocks noGrp="1"/>
          </p:cNvSpPr>
          <p:nvPr>
            <p:ph type="sldNum" idx="12"/>
          </p:nvPr>
        </p:nvSpPr>
        <p:spPr/>
        <p:txBody>
          <a:bodyPr/>
          <a:lstStyle/>
          <a:p>
            <a:fld id="{00000000-1234-1234-1234-123412341234}" type="slidenum">
              <a:rPr lang="pt-BR" smtClean="0"/>
              <a:pPr/>
              <a:t>93</a:t>
            </a:fld>
            <a:endParaRPr lang="pt-BR"/>
          </a:p>
        </p:txBody>
      </p:sp>
    </p:spTree>
    <p:extLst>
      <p:ext uri="{BB962C8B-B14F-4D97-AF65-F5344CB8AC3E}">
        <p14:creationId xmlns:p14="http://schemas.microsoft.com/office/powerpoint/2010/main" val="25440337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82537-6C00-4877-B6AF-4965565C5130}"/>
              </a:ext>
            </a:extLst>
          </p:cNvPr>
          <p:cNvSpPr>
            <a:spLocks noGrp="1"/>
          </p:cNvSpPr>
          <p:nvPr>
            <p:ph type="title"/>
          </p:nvPr>
        </p:nvSpPr>
        <p:spPr>
          <a:xfrm>
            <a:off x="2696601" y="1"/>
            <a:ext cx="6447399" cy="900332"/>
          </a:xfrm>
        </p:spPr>
        <p:txBody>
          <a:bodyPr/>
          <a:lstStyle/>
          <a:p>
            <a:r>
              <a:rPr lang="pt-BR" dirty="0"/>
              <a:t>IEEE 802.11g</a:t>
            </a:r>
            <a:br>
              <a:rPr lang="pt-BR" dirty="0"/>
            </a:br>
            <a:endParaRPr lang="en-US" dirty="0"/>
          </a:p>
        </p:txBody>
      </p:sp>
      <p:sp>
        <p:nvSpPr>
          <p:cNvPr id="3" name="Text Placeholder 2">
            <a:extLst>
              <a:ext uri="{FF2B5EF4-FFF2-40B4-BE49-F238E27FC236}">
                <a16:creationId xmlns:a16="http://schemas.microsoft.com/office/drawing/2014/main" id="{77679841-E3A2-4DC7-921F-00FBEE1339BB}"/>
              </a:ext>
            </a:extLst>
          </p:cNvPr>
          <p:cNvSpPr>
            <a:spLocks noGrp="1"/>
          </p:cNvSpPr>
          <p:nvPr>
            <p:ph type="body" idx="1"/>
          </p:nvPr>
        </p:nvSpPr>
        <p:spPr>
          <a:xfrm>
            <a:off x="164416" y="1080037"/>
            <a:ext cx="8698230" cy="4351338"/>
          </a:xfrm>
        </p:spPr>
        <p:txBody>
          <a:bodyPr>
            <a:normAutofit/>
          </a:bodyPr>
          <a:lstStyle/>
          <a:p>
            <a:r>
              <a:rPr lang="pt-BR" sz="1800" dirty="0"/>
              <a:t>O padrão 802.11g foi disponibilizado em 2003 e é tido como o "sucessor natural" da versão 802.11b, uma vez que é totalmente compatível com este. Isso significa que um dispositivo que opera com 802.11g pode "conversar" com outro que trabalha com 802.11b sem qualquer problema, exceto o fato de que a taxa de transmissão de dados é, obviamente, limitava ao máximo suportado por este último.</a:t>
            </a:r>
          </a:p>
          <a:p>
            <a:endParaRPr lang="pt-BR" sz="1800" dirty="0"/>
          </a:p>
          <a:p>
            <a:r>
              <a:rPr lang="pt-BR" sz="1800" dirty="0"/>
              <a:t>O principal atrativo do padrão 802.11g é poder trabalhar com taxas de transmissão de até 54 Mb/s, assim como acontece com o padrão 802.11a. </a:t>
            </a:r>
          </a:p>
          <a:p>
            <a:r>
              <a:rPr lang="pt-BR" sz="1800" dirty="0"/>
              <a:t>No entanto, ao contrário desta versão, o 802.11g opera com frequências na faixa de 2,4 GHz (canais de 20 MHz) e possui praticamente o mesmo poder de cobertura do seu antecessor, o padrão 802.11b. A técnica de transmissão utilizada nesta versão também é o OFDM, todavia, quando é feita comunicação com um dispositivo 802.11b, a técnica de transmissão passa a ser o DSSS.</a:t>
            </a:r>
            <a:endParaRPr lang="en-US" sz="1800" dirty="0"/>
          </a:p>
        </p:txBody>
      </p:sp>
      <p:sp>
        <p:nvSpPr>
          <p:cNvPr id="4" name="Slide Number Placeholder 3">
            <a:extLst>
              <a:ext uri="{FF2B5EF4-FFF2-40B4-BE49-F238E27FC236}">
                <a16:creationId xmlns:a16="http://schemas.microsoft.com/office/drawing/2014/main" id="{44358BDB-48B5-47EC-BDE5-AFEE7DAA3625}"/>
              </a:ext>
            </a:extLst>
          </p:cNvPr>
          <p:cNvSpPr>
            <a:spLocks noGrp="1"/>
          </p:cNvSpPr>
          <p:nvPr>
            <p:ph type="sldNum" idx="12"/>
          </p:nvPr>
        </p:nvSpPr>
        <p:spPr/>
        <p:txBody>
          <a:bodyPr/>
          <a:lstStyle/>
          <a:p>
            <a:fld id="{00000000-1234-1234-1234-123412341234}" type="slidenum">
              <a:rPr lang="pt-BR" smtClean="0"/>
              <a:pPr/>
              <a:t>94</a:t>
            </a:fld>
            <a:endParaRPr lang="pt-BR"/>
          </a:p>
        </p:txBody>
      </p:sp>
    </p:spTree>
    <p:extLst>
      <p:ext uri="{BB962C8B-B14F-4D97-AF65-F5344CB8AC3E}">
        <p14:creationId xmlns:p14="http://schemas.microsoft.com/office/powerpoint/2010/main" val="42583942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82537-6C00-4877-B6AF-4965565C5130}"/>
              </a:ext>
            </a:extLst>
          </p:cNvPr>
          <p:cNvSpPr>
            <a:spLocks noGrp="1"/>
          </p:cNvSpPr>
          <p:nvPr>
            <p:ph type="title"/>
          </p:nvPr>
        </p:nvSpPr>
        <p:spPr>
          <a:xfrm>
            <a:off x="2316774" y="100109"/>
            <a:ext cx="6433331" cy="800223"/>
          </a:xfrm>
        </p:spPr>
        <p:txBody>
          <a:bodyPr/>
          <a:lstStyle/>
          <a:p>
            <a:r>
              <a:rPr lang="pt-BR" dirty="0"/>
              <a:t>IEEE 802.11n</a:t>
            </a:r>
            <a:br>
              <a:rPr lang="pt-BR" dirty="0"/>
            </a:br>
            <a:endParaRPr lang="en-US" dirty="0"/>
          </a:p>
        </p:txBody>
      </p:sp>
      <p:sp>
        <p:nvSpPr>
          <p:cNvPr id="4" name="Slide Number Placeholder 3">
            <a:extLst>
              <a:ext uri="{FF2B5EF4-FFF2-40B4-BE49-F238E27FC236}">
                <a16:creationId xmlns:a16="http://schemas.microsoft.com/office/drawing/2014/main" id="{44358BDB-48B5-47EC-BDE5-AFEE7DAA3625}"/>
              </a:ext>
            </a:extLst>
          </p:cNvPr>
          <p:cNvSpPr>
            <a:spLocks noGrp="1"/>
          </p:cNvSpPr>
          <p:nvPr>
            <p:ph type="sldNum" idx="12"/>
          </p:nvPr>
        </p:nvSpPr>
        <p:spPr/>
        <p:txBody>
          <a:bodyPr/>
          <a:lstStyle/>
          <a:p>
            <a:fld id="{00000000-1234-1234-1234-123412341234}" type="slidenum">
              <a:rPr lang="pt-BR" smtClean="0"/>
              <a:pPr/>
              <a:t>95</a:t>
            </a:fld>
            <a:endParaRPr lang="pt-BR"/>
          </a:p>
        </p:txBody>
      </p:sp>
      <p:sp>
        <p:nvSpPr>
          <p:cNvPr id="6" name="Text Placeholder 5">
            <a:extLst>
              <a:ext uri="{FF2B5EF4-FFF2-40B4-BE49-F238E27FC236}">
                <a16:creationId xmlns:a16="http://schemas.microsoft.com/office/drawing/2014/main" id="{7D3D31A9-93EB-454A-92C9-1DE751E78D96}"/>
              </a:ext>
            </a:extLst>
          </p:cNvPr>
          <p:cNvSpPr>
            <a:spLocks noGrp="1"/>
          </p:cNvSpPr>
          <p:nvPr>
            <p:ph type="body" idx="1"/>
          </p:nvPr>
        </p:nvSpPr>
        <p:spPr>
          <a:xfrm>
            <a:off x="0" y="900332"/>
            <a:ext cx="9144000" cy="4351338"/>
          </a:xfrm>
        </p:spPr>
        <p:txBody>
          <a:bodyPr>
            <a:noAutofit/>
          </a:bodyPr>
          <a:lstStyle/>
          <a:p>
            <a:r>
              <a:rPr lang="pt-BR" dirty="0"/>
              <a:t>O desenvolvimento da especificação 802.11n se iniciou em 2004 e foi finalizado em setembro de 2009. Durante este período, foram lançados vários dispositivos compatíveis com a versão não terminada do padrão. E, sim, estamos falando do sucessor do 802.11g, tal como este foi do 802.11b.</a:t>
            </a:r>
          </a:p>
          <a:p>
            <a:endParaRPr lang="pt-BR" dirty="0"/>
          </a:p>
          <a:p>
            <a:r>
              <a:rPr lang="pt-BR" dirty="0"/>
              <a:t>O 802.11n tem como principal característica o uso de um esquema chamado </a:t>
            </a:r>
            <a:r>
              <a:rPr lang="pt-BR" dirty="0" err="1"/>
              <a:t>Multiple</a:t>
            </a:r>
            <a:r>
              <a:rPr lang="pt-BR" dirty="0"/>
              <a:t>-Input </a:t>
            </a:r>
            <a:r>
              <a:rPr lang="pt-BR" dirty="0" err="1"/>
              <a:t>Multiple</a:t>
            </a:r>
            <a:r>
              <a:rPr lang="pt-BR" dirty="0"/>
              <a:t>-Output (MIMO), capaz de aumentar consideravelmente as taxas de transferência de dados por meio da combinação de várias vias de transmissão (antenas). Com isso, é possível, por exemplo, usar dois, três ou quatro emissores e receptores para o funcionamento da rede.</a:t>
            </a:r>
          </a:p>
          <a:p>
            <a:endParaRPr lang="pt-BR" dirty="0"/>
          </a:p>
          <a:p>
            <a:r>
              <a:rPr lang="pt-BR" dirty="0"/>
              <a:t>Uma das configurações mais comuns neste caso é o uso de </a:t>
            </a:r>
            <a:r>
              <a:rPr lang="pt-BR" dirty="0" err="1"/>
              <a:t>APs</a:t>
            </a:r>
            <a:r>
              <a:rPr lang="pt-BR" dirty="0"/>
              <a:t> que utilizam três antenas (três vias de transmissão) e </a:t>
            </a:r>
            <a:r>
              <a:rPr lang="pt-BR" dirty="0" err="1"/>
              <a:t>STAs</a:t>
            </a:r>
            <a:r>
              <a:rPr lang="pt-BR" dirty="0"/>
              <a:t> com a mesma quantidade de receptores. Somando esta característica de combinação com o aprimoramento de suas especificações, o padrão 802.11n é capaz de fazer transmissões na faixa de 300 Mb/s e, teoricamente, pode atingir taxas de até 600 Mb/s. No modo de transmissão mais simples, com uma via de transmissão, o 802.11n pode chegar à casa dos 150 Mb/s.</a:t>
            </a:r>
          </a:p>
          <a:p>
            <a:endParaRPr lang="pt-BR" dirty="0"/>
          </a:p>
          <a:p>
            <a:r>
              <a:rPr lang="pt-BR" dirty="0"/>
              <a:t>Em relação à sua frequência, o padrão 802.11n pode trabalhar com as faixas de 2,4 GHz e 5 GHz, o que o torna compatível com os padrões anteriores, inclusive com o 802.11a (pelo menos, teoricamente). Cada canal dentro dessas faixas possui, por padrão, largura de 40 MHz.</a:t>
            </a:r>
          </a:p>
          <a:p>
            <a:endParaRPr lang="pt-BR" dirty="0"/>
          </a:p>
          <a:p>
            <a:r>
              <a:rPr lang="pt-BR" dirty="0"/>
              <a:t>Sua técnica de transmissão padrão é o OFDM, mas com determinadas alterações, devido ao uso do esquema MIMO, sendo, por isso, muitas vezes chamado de MIMO-OFDM. Alguns estudos apontam que sua área de cobertura pode passar de 400 metros.</a:t>
            </a:r>
            <a:endParaRPr lang="en-US" dirty="0"/>
          </a:p>
        </p:txBody>
      </p:sp>
    </p:spTree>
    <p:extLst>
      <p:ext uri="{BB962C8B-B14F-4D97-AF65-F5344CB8AC3E}">
        <p14:creationId xmlns:p14="http://schemas.microsoft.com/office/powerpoint/2010/main" val="33507114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2233D-E1D0-4C14-98A4-28446D1BA352}"/>
              </a:ext>
            </a:extLst>
          </p:cNvPr>
          <p:cNvSpPr>
            <a:spLocks noGrp="1"/>
          </p:cNvSpPr>
          <p:nvPr>
            <p:ph type="title"/>
          </p:nvPr>
        </p:nvSpPr>
        <p:spPr>
          <a:xfrm>
            <a:off x="2344909" y="0"/>
            <a:ext cx="6686549" cy="942535"/>
          </a:xfrm>
        </p:spPr>
        <p:txBody>
          <a:bodyPr/>
          <a:lstStyle/>
          <a:p>
            <a:r>
              <a:rPr lang="pt-BR" sz="2400" b="1" dirty="0"/>
              <a:t>IEEE 802.11ac – 5G</a:t>
            </a:r>
            <a:br>
              <a:rPr lang="pt-BR" dirty="0"/>
            </a:br>
            <a:endParaRPr lang="en-US" dirty="0"/>
          </a:p>
        </p:txBody>
      </p:sp>
      <p:sp>
        <p:nvSpPr>
          <p:cNvPr id="3" name="Text Placeholder 2">
            <a:extLst>
              <a:ext uri="{FF2B5EF4-FFF2-40B4-BE49-F238E27FC236}">
                <a16:creationId xmlns:a16="http://schemas.microsoft.com/office/drawing/2014/main" id="{3E8014DB-9635-496D-BF82-5DAE37573C27}"/>
              </a:ext>
            </a:extLst>
          </p:cNvPr>
          <p:cNvSpPr>
            <a:spLocks noGrp="1"/>
          </p:cNvSpPr>
          <p:nvPr>
            <p:ph type="body" idx="1"/>
          </p:nvPr>
        </p:nvSpPr>
        <p:spPr>
          <a:xfrm>
            <a:off x="108145" y="1013532"/>
            <a:ext cx="8923313" cy="4351338"/>
          </a:xfrm>
        </p:spPr>
        <p:txBody>
          <a:bodyPr/>
          <a:lstStyle/>
          <a:p>
            <a:r>
              <a:rPr lang="pt-BR" dirty="0"/>
              <a:t>5G </a:t>
            </a:r>
            <a:r>
              <a:rPr lang="pt-BR" dirty="0" err="1"/>
              <a:t>WiFiO</a:t>
            </a:r>
            <a:r>
              <a:rPr lang="pt-BR" dirty="0"/>
              <a:t> "sucessor" do 802.11n é o padrão 802.11ac, cujas especificações foram desenvolvidas quase que totalmente entre os anos de 2011 e 2013, com a aprovação final de suas características pelo IEEE aconteceu somente em 2014 ou mesmo 2015, mas não tem disponibilidade.</a:t>
            </a:r>
          </a:p>
          <a:p>
            <a:endParaRPr lang="pt-BR" dirty="0"/>
          </a:p>
          <a:p>
            <a:r>
              <a:rPr lang="pt-BR" dirty="0"/>
              <a:t>A principal vantagem do 802.11ac está em sua velocidade, estimada em até 433 Mb/s no modo mais simples. Mas, teoricamente, é possível fazer a rede superar a casa dos 6 Gb/s (gigabits por segundo) em um modo mais avançado que utiliza múltiplas vias de transmissão (antenas) - no máximo, oito. A tendência é que a indústria priorize equipamentos com uso de até três antenas, fazendo a velocidade máxima ser de aproximadamente 1,3 Gb/s.</a:t>
            </a:r>
          </a:p>
          <a:p>
            <a:endParaRPr lang="pt-BR" dirty="0"/>
          </a:p>
          <a:p>
            <a:r>
              <a:rPr lang="pt-BR" dirty="0"/>
              <a:t>Também chamada de 5G WiFi - há até um site criado para promover esta especificação: www.5gwifi.org -, o 802.11ac trabalha na frequência de 5 GHz, sendo que, dentro desta faixa, cada canal pode ter, por padrão, largura de 80 MHz (160 MHz como opcional).</a:t>
            </a:r>
            <a:endParaRPr lang="en-US" dirty="0"/>
          </a:p>
        </p:txBody>
      </p:sp>
      <p:sp>
        <p:nvSpPr>
          <p:cNvPr id="4" name="Slide Number Placeholder 3">
            <a:extLst>
              <a:ext uri="{FF2B5EF4-FFF2-40B4-BE49-F238E27FC236}">
                <a16:creationId xmlns:a16="http://schemas.microsoft.com/office/drawing/2014/main" id="{0C812A04-B2A3-426E-809C-8FDB5F9B9D0C}"/>
              </a:ext>
            </a:extLst>
          </p:cNvPr>
          <p:cNvSpPr>
            <a:spLocks noGrp="1"/>
          </p:cNvSpPr>
          <p:nvPr>
            <p:ph type="sldNum" idx="12"/>
          </p:nvPr>
        </p:nvSpPr>
        <p:spPr/>
        <p:txBody>
          <a:bodyPr/>
          <a:lstStyle/>
          <a:p>
            <a:fld id="{00000000-1234-1234-1234-123412341234}" type="slidenum">
              <a:rPr lang="pt-BR" smtClean="0"/>
              <a:pPr/>
              <a:t>96</a:t>
            </a:fld>
            <a:endParaRPr lang="pt-BR"/>
          </a:p>
        </p:txBody>
      </p:sp>
      <p:pic>
        <p:nvPicPr>
          <p:cNvPr id="5" name="Picture 4">
            <a:extLst>
              <a:ext uri="{FF2B5EF4-FFF2-40B4-BE49-F238E27FC236}">
                <a16:creationId xmlns:a16="http://schemas.microsoft.com/office/drawing/2014/main" id="{796BE313-548F-4B7B-80D3-FE67839FA14B}"/>
              </a:ext>
            </a:extLst>
          </p:cNvPr>
          <p:cNvPicPr>
            <a:picLocks noChangeAspect="1"/>
          </p:cNvPicPr>
          <p:nvPr/>
        </p:nvPicPr>
        <p:blipFill>
          <a:blip r:embed="rId2"/>
          <a:stretch>
            <a:fillRect/>
          </a:stretch>
        </p:blipFill>
        <p:spPr>
          <a:xfrm>
            <a:off x="4629150" y="4297631"/>
            <a:ext cx="2857500" cy="1552575"/>
          </a:xfrm>
          <a:prstGeom prst="rect">
            <a:avLst/>
          </a:prstGeom>
        </p:spPr>
      </p:pic>
    </p:spTree>
    <p:extLst>
      <p:ext uri="{BB962C8B-B14F-4D97-AF65-F5344CB8AC3E}">
        <p14:creationId xmlns:p14="http://schemas.microsoft.com/office/powerpoint/2010/main" val="24333190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2F486-794B-45E1-A018-494312E2F33D}"/>
              </a:ext>
            </a:extLst>
          </p:cNvPr>
          <p:cNvSpPr>
            <a:spLocks noGrp="1"/>
          </p:cNvSpPr>
          <p:nvPr>
            <p:ph type="title"/>
          </p:nvPr>
        </p:nvSpPr>
        <p:spPr>
          <a:xfrm>
            <a:off x="2363372" y="136524"/>
            <a:ext cx="6151978" cy="544513"/>
          </a:xfrm>
        </p:spPr>
        <p:txBody>
          <a:bodyPr/>
          <a:lstStyle/>
          <a:p>
            <a:r>
              <a:rPr lang="pt-BR" sz="1400" b="1" dirty="0"/>
              <a:t>IEEE 802.11ac – 5G</a:t>
            </a:r>
            <a:endParaRPr lang="en-US" dirty="0"/>
          </a:p>
        </p:txBody>
      </p:sp>
      <p:sp>
        <p:nvSpPr>
          <p:cNvPr id="3" name="Text Placeholder 2">
            <a:extLst>
              <a:ext uri="{FF2B5EF4-FFF2-40B4-BE49-F238E27FC236}">
                <a16:creationId xmlns:a16="http://schemas.microsoft.com/office/drawing/2014/main" id="{C4F104C1-589E-4FA6-9700-C22198E8EB8C}"/>
              </a:ext>
            </a:extLst>
          </p:cNvPr>
          <p:cNvSpPr>
            <a:spLocks noGrp="1"/>
          </p:cNvSpPr>
          <p:nvPr>
            <p:ph type="body" idx="1"/>
          </p:nvPr>
        </p:nvSpPr>
        <p:spPr>
          <a:xfrm>
            <a:off x="403566" y="1281112"/>
            <a:ext cx="8543485" cy="4351338"/>
          </a:xfrm>
        </p:spPr>
        <p:txBody>
          <a:bodyPr/>
          <a:lstStyle/>
          <a:p>
            <a:r>
              <a:rPr lang="pt-BR" sz="2000" dirty="0"/>
              <a:t>O 802.11ac possui também técnicas mais avançadas de modulação - mais precisamente, trabalha com o esquema MU-MUMO (</a:t>
            </a:r>
            <a:r>
              <a:rPr lang="pt-BR" sz="2000" dirty="0" err="1"/>
              <a:t>Multi-User</a:t>
            </a:r>
            <a:r>
              <a:rPr lang="pt-BR" sz="2000" dirty="0"/>
              <a:t> MIMO), que permite transmissão e recepção de sinal de vários terminais, como se estes trabalhassem de maneira colaborativa, na mesma frequência.</a:t>
            </a:r>
          </a:p>
          <a:p>
            <a:endParaRPr lang="pt-BR" sz="2000" dirty="0"/>
          </a:p>
          <a:p>
            <a:r>
              <a:rPr lang="pt-BR" sz="2000" dirty="0"/>
              <a:t>Se destaca também o uso de um método de transmissão chamado </a:t>
            </a:r>
            <a:r>
              <a:rPr lang="pt-BR" sz="2000" dirty="0" err="1"/>
              <a:t>Beamforming</a:t>
            </a:r>
            <a:r>
              <a:rPr lang="pt-BR" sz="2000" dirty="0"/>
              <a:t> (também conhecido como </a:t>
            </a:r>
            <a:r>
              <a:rPr lang="pt-BR" sz="2000" dirty="0" err="1"/>
              <a:t>TxBF</a:t>
            </a:r>
            <a:r>
              <a:rPr lang="pt-BR" sz="2000" dirty="0"/>
              <a:t>), que no padrão 802.11n é opcional: trata-se de uma tecnologia que permite ao aparelho transmissor (como um roteador) "avaliar" a comunicação com um dispositivo cliente para otimizar a transmissão em sua direção</a:t>
            </a:r>
            <a:r>
              <a:rPr lang="pt-BR" dirty="0"/>
              <a:t>.</a:t>
            </a:r>
            <a:endParaRPr lang="en-US" dirty="0"/>
          </a:p>
        </p:txBody>
      </p:sp>
      <p:sp>
        <p:nvSpPr>
          <p:cNvPr id="4" name="Slide Number Placeholder 3">
            <a:extLst>
              <a:ext uri="{FF2B5EF4-FFF2-40B4-BE49-F238E27FC236}">
                <a16:creationId xmlns:a16="http://schemas.microsoft.com/office/drawing/2014/main" id="{21466924-98AD-436D-B5F7-F8A4353FC287}"/>
              </a:ext>
            </a:extLst>
          </p:cNvPr>
          <p:cNvSpPr>
            <a:spLocks noGrp="1"/>
          </p:cNvSpPr>
          <p:nvPr>
            <p:ph type="sldNum" idx="12"/>
          </p:nvPr>
        </p:nvSpPr>
        <p:spPr/>
        <p:txBody>
          <a:bodyPr/>
          <a:lstStyle/>
          <a:p>
            <a:fld id="{00000000-1234-1234-1234-123412341234}" type="slidenum">
              <a:rPr lang="pt-BR" smtClean="0"/>
              <a:pPr/>
              <a:t>97</a:t>
            </a:fld>
            <a:endParaRPr lang="pt-BR"/>
          </a:p>
        </p:txBody>
      </p:sp>
    </p:spTree>
    <p:extLst>
      <p:ext uri="{BB962C8B-B14F-4D97-AF65-F5344CB8AC3E}">
        <p14:creationId xmlns:p14="http://schemas.microsoft.com/office/powerpoint/2010/main" val="28152169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FE4B9-DAA6-45EF-9FDA-31F993EA8FCF}"/>
              </a:ext>
            </a:extLst>
          </p:cNvPr>
          <p:cNvSpPr>
            <a:spLocks noGrp="1"/>
          </p:cNvSpPr>
          <p:nvPr>
            <p:ph type="title"/>
          </p:nvPr>
        </p:nvSpPr>
        <p:spPr>
          <a:xfrm>
            <a:off x="2105758" y="122456"/>
            <a:ext cx="5898759" cy="780145"/>
          </a:xfrm>
        </p:spPr>
        <p:txBody>
          <a:bodyPr>
            <a:normAutofit/>
          </a:bodyPr>
          <a:lstStyle/>
          <a:p>
            <a:r>
              <a:rPr lang="en-US" sz="2000" b="1" dirty="0"/>
              <a:t>Wi-Fi </a:t>
            </a:r>
            <a:r>
              <a:rPr lang="en-US" sz="2000" b="1" dirty="0" err="1"/>
              <a:t>superiores</a:t>
            </a:r>
            <a:endParaRPr lang="en-US" sz="2000" b="1" dirty="0"/>
          </a:p>
        </p:txBody>
      </p:sp>
      <p:sp>
        <p:nvSpPr>
          <p:cNvPr id="3" name="Text Placeholder 2">
            <a:extLst>
              <a:ext uri="{FF2B5EF4-FFF2-40B4-BE49-F238E27FC236}">
                <a16:creationId xmlns:a16="http://schemas.microsoft.com/office/drawing/2014/main" id="{E2B744E3-8FF7-469D-BD65-EC239B7ACA9A}"/>
              </a:ext>
            </a:extLst>
          </p:cNvPr>
          <p:cNvSpPr>
            <a:spLocks noGrp="1"/>
          </p:cNvSpPr>
          <p:nvPr>
            <p:ph type="body" idx="1"/>
          </p:nvPr>
        </p:nvSpPr>
        <p:spPr>
          <a:xfrm>
            <a:off x="77373" y="1080037"/>
            <a:ext cx="8989254" cy="4351338"/>
          </a:xfrm>
        </p:spPr>
        <p:txBody>
          <a:bodyPr>
            <a:normAutofit lnSpcReduction="10000"/>
          </a:bodyPr>
          <a:lstStyle/>
          <a:p>
            <a:r>
              <a:rPr lang="pt-BR" sz="2000" dirty="0"/>
              <a:t>O Wi-Fi 6 – 6G  ainda engatinha em termos de adoção, mas o futuro das redes sem fio já é discutido pelos especialistas. </a:t>
            </a:r>
          </a:p>
          <a:p>
            <a:endParaRPr lang="pt-BR" sz="2000" dirty="0"/>
          </a:p>
          <a:p>
            <a:r>
              <a:rPr lang="pt-BR" sz="2000" dirty="0"/>
              <a:t>O Wi-Fi 7 – 7G , cujas normas são agrupadas sob os padrões IEEE 802.11be, está em fase de estudos. </a:t>
            </a:r>
          </a:p>
          <a:p>
            <a:endParaRPr lang="pt-BR" sz="2000" dirty="0"/>
          </a:p>
          <a:p>
            <a:r>
              <a:rPr lang="pt-BR" sz="2000" dirty="0"/>
              <a:t>A princípio, essas novas redes terão como principal característica uma capacidade maior de banda para vários dispositivos simultâneos, o que permitiria uma troca maior de informações entre os equipamentos a velocidades maiores. </a:t>
            </a:r>
          </a:p>
          <a:p>
            <a:endParaRPr lang="pt-BR" sz="2000" dirty="0"/>
          </a:p>
          <a:p>
            <a:r>
              <a:rPr lang="pt-BR" sz="2000" dirty="0"/>
              <a:t>Esses aspectos são interessantes com a chegada do 5G, e também para casas conectadas e veículos autônomos, por exemplo.</a:t>
            </a:r>
            <a:endParaRPr lang="en-US" sz="2000" dirty="0"/>
          </a:p>
        </p:txBody>
      </p:sp>
      <p:sp>
        <p:nvSpPr>
          <p:cNvPr id="4" name="Slide Number Placeholder 3">
            <a:extLst>
              <a:ext uri="{FF2B5EF4-FFF2-40B4-BE49-F238E27FC236}">
                <a16:creationId xmlns:a16="http://schemas.microsoft.com/office/drawing/2014/main" id="{BE3F99B2-553E-4AEA-A161-5A7805229609}"/>
              </a:ext>
            </a:extLst>
          </p:cNvPr>
          <p:cNvSpPr>
            <a:spLocks noGrp="1"/>
          </p:cNvSpPr>
          <p:nvPr>
            <p:ph type="sldNum" idx="12"/>
          </p:nvPr>
        </p:nvSpPr>
        <p:spPr/>
        <p:txBody>
          <a:bodyPr/>
          <a:lstStyle/>
          <a:p>
            <a:fld id="{00000000-1234-1234-1234-123412341234}" type="slidenum">
              <a:rPr lang="pt-BR" smtClean="0"/>
              <a:pPr/>
              <a:t>98</a:t>
            </a:fld>
            <a:endParaRPr lang="pt-BR"/>
          </a:p>
        </p:txBody>
      </p:sp>
    </p:spTree>
    <p:extLst>
      <p:ext uri="{BB962C8B-B14F-4D97-AF65-F5344CB8AC3E}">
        <p14:creationId xmlns:p14="http://schemas.microsoft.com/office/powerpoint/2010/main" val="10338735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A890D-9CC4-4180-B7CF-7F21B979760A}"/>
              </a:ext>
            </a:extLst>
          </p:cNvPr>
          <p:cNvSpPr>
            <a:spLocks noGrp="1"/>
          </p:cNvSpPr>
          <p:nvPr>
            <p:ph type="title"/>
          </p:nvPr>
        </p:nvSpPr>
        <p:spPr>
          <a:xfrm>
            <a:off x="2373044" y="0"/>
            <a:ext cx="7886700" cy="1325563"/>
          </a:xfrm>
        </p:spPr>
        <p:txBody>
          <a:bodyPr>
            <a:normAutofit/>
          </a:bodyPr>
          <a:lstStyle/>
          <a:p>
            <a:r>
              <a:rPr lang="en-US" sz="2400" dirty="0"/>
              <a:t>7G</a:t>
            </a:r>
          </a:p>
        </p:txBody>
      </p:sp>
      <p:sp>
        <p:nvSpPr>
          <p:cNvPr id="3" name="Text Placeholder 2">
            <a:extLst>
              <a:ext uri="{FF2B5EF4-FFF2-40B4-BE49-F238E27FC236}">
                <a16:creationId xmlns:a16="http://schemas.microsoft.com/office/drawing/2014/main" id="{18E513DC-EDAB-46CD-92AE-9976E373C63D}"/>
              </a:ext>
            </a:extLst>
          </p:cNvPr>
          <p:cNvSpPr>
            <a:spLocks noGrp="1"/>
          </p:cNvSpPr>
          <p:nvPr>
            <p:ph type="body" idx="1"/>
          </p:nvPr>
        </p:nvSpPr>
        <p:spPr>
          <a:xfrm>
            <a:off x="211016" y="1084518"/>
            <a:ext cx="8510953" cy="4351338"/>
          </a:xfrm>
        </p:spPr>
        <p:txBody>
          <a:bodyPr>
            <a:normAutofit/>
          </a:bodyPr>
          <a:lstStyle/>
          <a:p>
            <a:r>
              <a:rPr lang="pt-BR" sz="2000" dirty="0"/>
              <a:t>Um dos desdobramentos do Wi-Fi 7 que pode vir a aparecer seria a capacidade de detectar os movimentos no ambiente e até mesmo o ritmo de seus batimentos cardíacos, dispensando a necessidade de sensores específicos para isso. portanto, um roteador com a tecnologia poderia ajudar no sistema de segurança da sua casa, ou até mesmo monitorar a saúde dos usuários, sobretudo pessoas em situação de risco por conta da idade avançada. </a:t>
            </a:r>
          </a:p>
          <a:p>
            <a:endParaRPr lang="pt-BR" sz="2000" dirty="0"/>
          </a:p>
          <a:p>
            <a:r>
              <a:rPr lang="pt-BR" sz="2000" dirty="0"/>
              <a:t>Equipamentos com essa funcionalidade poderiam detectar quedas ou qualquer comportamento anormal dos moradores. </a:t>
            </a:r>
          </a:p>
          <a:p>
            <a:endParaRPr lang="pt-BR" sz="2000" dirty="0"/>
          </a:p>
          <a:p>
            <a:r>
              <a:rPr lang="pt-BR" sz="2000" dirty="0"/>
              <a:t>Vale ressaltar que o Wi-Fi 7 ainda está em fase de estudos, e não há uma previsão de chegada ao mercado.</a:t>
            </a:r>
            <a:endParaRPr lang="en-US" sz="2000" dirty="0"/>
          </a:p>
        </p:txBody>
      </p:sp>
      <p:sp>
        <p:nvSpPr>
          <p:cNvPr id="4" name="Slide Number Placeholder 3">
            <a:extLst>
              <a:ext uri="{FF2B5EF4-FFF2-40B4-BE49-F238E27FC236}">
                <a16:creationId xmlns:a16="http://schemas.microsoft.com/office/drawing/2014/main" id="{C2A529CB-8C5E-426C-BCEE-3F96ABF81C0D}"/>
              </a:ext>
            </a:extLst>
          </p:cNvPr>
          <p:cNvSpPr>
            <a:spLocks noGrp="1"/>
          </p:cNvSpPr>
          <p:nvPr>
            <p:ph type="sldNum" idx="12"/>
          </p:nvPr>
        </p:nvSpPr>
        <p:spPr/>
        <p:txBody>
          <a:bodyPr/>
          <a:lstStyle/>
          <a:p>
            <a:fld id="{00000000-1234-1234-1234-123412341234}" type="slidenum">
              <a:rPr lang="pt-BR" smtClean="0"/>
              <a:pPr/>
              <a:t>99</a:t>
            </a:fld>
            <a:endParaRPr lang="pt-BR"/>
          </a:p>
        </p:txBody>
      </p:sp>
    </p:spTree>
    <p:extLst>
      <p:ext uri="{BB962C8B-B14F-4D97-AF65-F5344CB8AC3E}">
        <p14:creationId xmlns:p14="http://schemas.microsoft.com/office/powerpoint/2010/main" val="1196628583"/>
      </p:ext>
    </p:extLst>
  </p:cSld>
  <p:clrMapOvr>
    <a:masterClrMapping/>
  </p:clrMapOvr>
</p:sld>
</file>

<file path=ppt/theme/theme1.xml><?xml version="1.0" encoding="utf-8"?>
<a:theme xmlns:a="http://schemas.openxmlformats.org/drawingml/2006/main" name="Tema do Office">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1386</TotalTime>
  <Words>10789</Words>
  <Application>Microsoft Office PowerPoint</Application>
  <PresentationFormat>On-screen Show (4:3)</PresentationFormat>
  <Paragraphs>604</Paragraphs>
  <Slides>121</Slides>
  <Notes>46</Notes>
  <HiddenSlides>13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121</vt:i4>
      </vt:variant>
    </vt:vector>
  </HeadingPairs>
  <TitlesOfParts>
    <vt:vector size="129" baseType="lpstr">
      <vt:lpstr>Arial</vt:lpstr>
      <vt:lpstr>Calibri</vt:lpstr>
      <vt:lpstr>inherit</vt:lpstr>
      <vt:lpstr>Open Sans</vt:lpstr>
      <vt:lpstr>opensans</vt:lpstr>
      <vt:lpstr>PT Serif</vt:lpstr>
      <vt:lpstr>Times New Roman</vt:lpstr>
      <vt:lpstr>Tema do Office</vt:lpstr>
      <vt:lpstr>AMBIENTES COMPUTACIONAIS E CONECTIVIDADE  LIVE – 2ª.f  Profa. Dra Ines Brosso  webaula – 28 de agosto e 04/09/2023</vt:lpstr>
      <vt:lpstr>UC -  Ambientes Computacionais e Conectividade  LIVE  Profa Ines Brosso – 2a.f  maria.pioltine@saojudas.br whatsapp +5511996767611  Prof. Wilson Shirada Hissamu   – 3a.f   Coordenadora LIVE – Profa. Iracema Campelo    </vt:lpstr>
      <vt:lpstr> Profa. Dra Ines Brosso  Doutora em Enga Elétrica – Sistemas Digitais – Escola Politécnica da USP</vt:lpstr>
      <vt:lpstr>Avaliação na UC   A1 – 30% da nota – Dissertativa – ULIFE - Outubro A1 em 2a. oportunidade  A2 – 30% - Testes – ULIFE – Dezembro A2 em 2a. oportunidade  A3 – 40% - Projeto – Tema - Empresa  Individual ou Equipe – Inicio Setembro – entrega final – Dezembro A3 não tem 2a. Oportunidade  Aprovados na UC &gt; 70 pontos  </vt:lpstr>
      <vt:lpstr>Avaliação A3  A3 – 40% - Projeto – Tema - Empresa  Individual ou Equipe – Início Setembro – entrega final – Dezembro A3 não tem 2a. Oportunidade  Individual ou  Equipe – max 10 alunos por equipe  DUAL – Cursos de Bigtechs parceiros – CISCO – netacad – 10 pontos  Projeto ou artigo (max 3 alunos)   </vt:lpstr>
      <vt:lpstr>Tech Week   Atividades  Dias 29, 30 e 31 de Agosto de 2023 </vt:lpstr>
      <vt:lpstr> Livro sobre Redes de Computadores   https://drive.google.com/file/d/0B8pfCC3b6_yLMjI2NDExMGItZmJmOC00NjUwLWE0MTUtMWVhOWRkOWIxOThi/view?resourcekey=0-plh-WeDYgiICNh59IlKHhA</vt:lpstr>
      <vt:lpstr> Livro sobre  Redes de Computadores   e Cloud Computing  ULIFE – Biblioteca Virtual  1 - Tanembaum – Redes de Computadores  2 – Corner – Redes de Computadores  3 – Stallings – Redes de Computadores – Segurança - Criptografia  </vt:lpstr>
      <vt:lpstr> Teck Week – 29, 30 e 31 de Agosto  </vt:lpstr>
      <vt:lpstr>PESQUISA E EMPREENDEDORISMO HUB Lab</vt:lpstr>
      <vt:lpstr> Tipo de Redes e Topologia de Redes</vt:lpstr>
      <vt:lpstr> Parte Prática   CISCO PACKET TRACER https://www.packettracernetwork.com/download/download-packet-tracer.html </vt:lpstr>
      <vt:lpstr>DUAL - CISCO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Topologias de Rede</vt:lpstr>
      <vt:lpstr>Topologias de Rede</vt:lpstr>
      <vt:lpstr>Aula de Hoje  Camada de Redes  Sub-Rede </vt:lpstr>
      <vt:lpstr>PowerPoint Presentation</vt:lpstr>
      <vt:lpstr>PowerPoint Presentation</vt:lpstr>
      <vt:lpstr>Protocolos de Redes de Computadores</vt:lpstr>
      <vt:lpstr>Protocolos de Redes de Computadores</vt:lpstr>
      <vt:lpstr>Protocolos de Redes de Computadores</vt:lpstr>
      <vt:lpstr>Protocolos de Redes de Computadores</vt:lpstr>
      <vt:lpstr>Protocolos IPv4</vt:lpstr>
      <vt:lpstr>Mascaras de REDE Protocolos IPv4</vt:lpstr>
      <vt:lpstr>Calculadora de Mascaras de REDE Protocolos IPv4</vt:lpstr>
      <vt:lpstr>Aplicações de Sub Redes</vt:lpstr>
      <vt:lpstr>Aplicações de Sub Redes</vt:lpstr>
      <vt:lpstr>Aplicações de Sub Redes</vt:lpstr>
      <vt:lpstr>Protocolos IPv4 x IPv6</vt:lpstr>
      <vt:lpstr>Protocolos IPv4 x IPv6</vt:lpstr>
      <vt:lpstr>Protocolos IPv4 x IPv6</vt:lpstr>
      <vt:lpstr>Protocolos IPv6</vt:lpstr>
      <vt:lpstr>Protocolos IPv6</vt:lpstr>
      <vt:lpstr>Protocolos IPv6</vt:lpstr>
      <vt:lpstr>Artigo sobre Sub-redes  http://www.dltec.com.br/blog/redes/subrede-ip-mascaras-possiveis-e-quantidades-para-classes-a-b-e-c-curso-ccna/</vt:lpstr>
      <vt:lpstr>  Tipos de Redes sem Fio </vt:lpstr>
      <vt:lpstr>  IPv6 na Prática  https://www.youtube.com/watch?v=r453ygJLnPo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Primeiros passos e padronizações 802.11 </vt:lpstr>
      <vt:lpstr>IEEE 802.1</vt:lpstr>
      <vt:lpstr>IEEE 802.1</vt:lpstr>
      <vt:lpstr>Ethernet - Cabos de rede e conexões Ethernet foram definidos a partir de padrões lançados em 1983 pela IEEE</vt:lpstr>
      <vt:lpstr>PowerPoint Presentation</vt:lpstr>
      <vt:lpstr>Fast Ethernet</vt:lpstr>
      <vt:lpstr>Gigabit  Ethernet</vt:lpstr>
      <vt:lpstr>Cabo RJ-45 tem diferentes tipos e velocidades</vt:lpstr>
      <vt:lpstr>PowerPoint Presentation</vt:lpstr>
      <vt:lpstr>Switch -  Fast Ethernet ainda são muito comuns</vt:lpstr>
      <vt:lpstr>PowerPoint Presentation</vt:lpstr>
      <vt:lpstr>PowerPoint Presentation</vt:lpstr>
      <vt:lpstr>PowerPoint Presentation</vt:lpstr>
      <vt:lpstr>PowerPoint Presentation</vt:lpstr>
      <vt:lpstr>PowerPoint Presentation</vt:lpstr>
      <vt:lpstr>PowerPoint Presentation</vt:lpstr>
      <vt:lpstr>Como descobrir se um produto é Fast ou Gigabit? </vt:lpstr>
      <vt:lpstr>Wi-Fi</vt:lpstr>
      <vt:lpstr>Redes sem fio wi-fi</vt:lpstr>
      <vt:lpstr>Redes sem fio wi-fi</vt:lpstr>
      <vt:lpstr>Redes sem fio wi-fi</vt:lpstr>
      <vt:lpstr>Redes sem fio wi-fi</vt:lpstr>
      <vt:lpstr>Redes sem fio wi-fi</vt:lpstr>
      <vt:lpstr>Redes sem fio wi-fi</vt:lpstr>
      <vt:lpstr>Bluetooth</vt:lpstr>
      <vt:lpstr>Bluetooth</vt:lpstr>
      <vt:lpstr>Wi-Fi</vt:lpstr>
      <vt:lpstr>Wi-fi 80.11</vt:lpstr>
      <vt:lpstr>Wi-fi 80.11</vt:lpstr>
      <vt:lpstr>Wi-F</vt:lpstr>
      <vt:lpstr>Wi-F</vt:lpstr>
      <vt:lpstr>Wi-F</vt:lpstr>
      <vt:lpstr>Wi-F</vt:lpstr>
      <vt:lpstr>SSID (Service Set Identifier) </vt:lpstr>
      <vt:lpstr>Estações (STAs) e access point (AP) Wi-Fi </vt:lpstr>
      <vt:lpstr>IEEE 802.11 </vt:lpstr>
      <vt:lpstr>IEEE 802.11 ("original") </vt:lpstr>
      <vt:lpstr>802.11b </vt:lpstr>
      <vt:lpstr>802.11b </vt:lpstr>
      <vt:lpstr>IEEE 802.11a </vt:lpstr>
      <vt:lpstr>IEEE 802.11g </vt:lpstr>
      <vt:lpstr>IEEE 802.11n </vt:lpstr>
      <vt:lpstr>IEEE 802.11ac – 5G </vt:lpstr>
      <vt:lpstr>IEEE 802.11ac – 5G</vt:lpstr>
      <vt:lpstr>Wi-Fi superiores</vt:lpstr>
      <vt:lpstr>7G</vt:lpstr>
      <vt:lpstr>Outros padrões IEEE 802.11 </vt:lpstr>
      <vt:lpstr>PowerPoint Presentation</vt:lpstr>
      <vt:lpstr>Roteador</vt:lpstr>
      <vt:lpstr>PowerPoint Presentation</vt:lpstr>
      <vt:lpstr>PowerPoint Presentation</vt:lpstr>
      <vt:lpstr>1) Como usar o Wi-Fi de forma segura?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7) Qual a velocidade máxima do Wi-Fi? A taxa de transferência varia conforme o padrão de Wi-Fi. No 802.11ac, o mais recente empregado atualmente, a velocidade máxima é de 1.300 Mb/s na banda de 5 GHz e de 450 Mb/s na de 2,4 GHz. A geração anterior, 802.11n, pode chegar a 600 Mb/s. Já o próximo Wi-Fi 802.11ax promete velocidades de download de até 14 Gb/s. Cabe ressaltar que as velocidades no mundo real tendem ser cerca de 50% abaixo do limite de cada padrão. Além disso, as fabricantes podem oferecer melhorias que ultrapassem o limite fixado pela Wi-Fi Alliance.</vt:lpstr>
      <vt:lpstr>8) Qual banda devo usar: 2,4 GHz ou 5 GHz? A escolha entre as bandas de 2,4 GHz e 5 GHz depende do seu espaço físico e necessidades. A faixa de 2,4 GHz é mais congestionada e transfere dados com menor velocidade. Em compensação, ela atravessa obstáculos físicos, como paredes e móveis, com mais facilidade. Assim, o 5 GHz é vantajoso para quem pretende usar o Wi-Fi em um ambiente pequeno, ao passo que a frequência de 2,4 GHz oferece mais alcance.</vt:lpstr>
      <vt:lpstr>   </vt:lpstr>
      <vt:lpstr>PowerPoint Presentation</vt:lpstr>
      <vt:lpstr>PowerPoint Presentation</vt:lpstr>
      <vt:lpstr>Como proteger roteador</vt:lpstr>
      <vt:lpstr>PowerPoint Presentation</vt:lpstr>
      <vt:lpstr>7. Desligue em períodos longos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AMBIENTES COMPUTACIONAIS E CONECTIVIDADE</dc:title>
  <dc:creator>Professor</dc:creator>
  <cp:lastModifiedBy>Ines Brosso</cp:lastModifiedBy>
  <cp:revision>78</cp:revision>
  <dcterms:created xsi:type="dcterms:W3CDTF">2012-08-04T19:38:31Z</dcterms:created>
  <dcterms:modified xsi:type="dcterms:W3CDTF">2023-09-11T21:27:32Z</dcterms:modified>
</cp:coreProperties>
</file>